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6" r:id="rId5"/>
    <p:sldId id="265" r:id="rId6"/>
    <p:sldId id="263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i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3T11:47:11.039" idx="1">
    <p:pos x="2118" y="97"/>
    <p:text/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6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B9DB1A-DFDB-485C-82AB-0427FD00EA49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7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8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B4FB6D-4843-49B1-98BE-4E4B6BD35BD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8127-9B15-434F-BCB6-7276644FDBB4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5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922C-60FE-4F3F-8CF8-3C5790436D5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3E7D47-2543-49C3-B7A3-41554EFCD536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E3D2A0D-5DE7-4767-BC5D-BE6353CD716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E312-2F27-4F76-9F56-0C1C55F22190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5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EF48-50C9-4FFD-B068-5A865B1340C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01AFEA9-EBC7-4AF5-A128-46C04B054A66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40CCDF-3AFA-47D2-944E-BB7DD8C1EF9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B057-C740-499B-A20D-425B5DD92930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6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9542-EA95-4969-ABE0-068680BAEA0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5257-BC02-49D4-AC5B-CA597E78A3B9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8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9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256F-6BAB-4695-B75E-4FD090DD534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F12A-2D90-4BD8-AC54-943209235DAB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2268-1B04-4769-B37A-9BC84466CA7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8193-5A2A-42C3-A7C0-08A9B1C0BAD8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3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E4FA6-3CD4-4910-84F4-C6EFB4A7BAE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9265-6DD4-4794-8F49-D4151F4592F7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6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3776-63D1-4A45-8F0E-84547BC0276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utni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 dirty="0" smtClean="0"/>
              <a:t>Pritisnite ikonu za dodavanje slike</a:t>
            </a:r>
            <a:endParaRPr lang="en-US" noProof="0" dirty="0"/>
          </a:p>
        </p:txBody>
      </p:sp>
      <p:sp>
        <p:nvSpPr>
          <p:cNvPr id="7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B9A63-63F8-4160-A9EC-F8DEA85C840B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8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9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E7495-F590-4A46-984E-6201662BA84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030" name="Rezervirano mjesto teksta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F5474B6-E1BB-48DF-B000-8ACDB62CFAA5}" type="datetimeFigureOut">
              <a:rPr lang="hr-HR"/>
              <a:pPr>
                <a:defRPr/>
              </a:pPr>
              <a:t>9.4.2016.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3A1B52-32E3-4DEE-A933-C3F71BAE285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2" r:id="rId9"/>
    <p:sldLayoutId id="2147483709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s.wikipedia.org/wiki/Zika_virus" TargetMode="External"/><Relationship Id="rId2" Type="http://schemas.openxmlformats.org/officeDocument/2006/relationships/hyperlink" Target="http://www.plivazdravlje.hr/aktualno/clanak/27856/Zika-vir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tarnji.hr/strasni-zika-virus-prenosi-se-i-spolnim-odnosom--u-sad-u-zabiljezen-prvi-slucaj-prijenosa-virusa-s-covjeka-na-covjeka/151262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19872" y="2852936"/>
            <a:ext cx="51054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6600" dirty="0" smtClean="0">
                <a:latin typeface="Times New Roman" pitchFamily="18" charset="0"/>
                <a:cs typeface="Times New Roman" pitchFamily="18" charset="0"/>
              </a:rPr>
              <a:t>Virus zika</a:t>
            </a:r>
            <a:br>
              <a:rPr lang="hr-HR" sz="6600" dirty="0" smtClean="0">
                <a:latin typeface="Times New Roman" pitchFamily="18" charset="0"/>
                <a:cs typeface="Times New Roman" pitchFamily="18" charset="0"/>
              </a:rPr>
            </a:b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499992" y="587727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2">
                    <a:lumMod val="90000"/>
                  </a:schemeClr>
                </a:solidFill>
              </a:rPr>
              <a:t>Medicinska škola Ante Kuzmanića</a:t>
            </a:r>
          </a:p>
          <a:p>
            <a:r>
              <a:rPr lang="hr-HR" sz="2000" dirty="0" smtClean="0">
                <a:solidFill>
                  <a:schemeClr val="bg2">
                    <a:lumMod val="90000"/>
                  </a:schemeClr>
                </a:solidFill>
              </a:rPr>
              <a:t> Ana Đurić 1.a</a:t>
            </a:r>
            <a:endParaRPr lang="hr-HR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Slika 4" descr="Za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661248"/>
            <a:ext cx="1117132" cy="102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Web stranice: </a:t>
            </a:r>
            <a:endParaRPr lang="hr-HR" dirty="0"/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hr-HR" dirty="0" smtClean="0">
                <a:hlinkClick r:id="rId2"/>
              </a:rPr>
              <a:t>http://www.plivazdravlje.hr/aktualno/clanak/27856/Zika-virus.html</a:t>
            </a:r>
            <a:endParaRPr lang="hr-HR" dirty="0" smtClean="0"/>
          </a:p>
          <a:p>
            <a:pPr eaLnBrk="1" hangingPunct="1"/>
            <a:r>
              <a:rPr lang="hr-HR" dirty="0" smtClean="0">
                <a:hlinkClick r:id="rId3"/>
              </a:rPr>
              <a:t>https://bs.wikipedia.org/wiki/Zika_virus</a:t>
            </a:r>
            <a:endParaRPr lang="hr-HR" dirty="0" smtClean="0"/>
          </a:p>
          <a:p>
            <a:pPr eaLnBrk="1" hangingPunct="1"/>
            <a:r>
              <a:rPr lang="hr-HR" dirty="0" smtClean="0">
                <a:hlinkClick r:id="rId4"/>
              </a:rPr>
              <a:t>http://www.jutarnji.hr/strasni-zika-virus-prenosi-se-i-spolnim-odnosom--u-sad-u-zabiljezen-prvi-slucaj-prijenosa-virusa-s-covjeka-na-covjeka/1512627/</a:t>
            </a:r>
            <a:endParaRPr lang="hr-HR" dirty="0" smtClean="0"/>
          </a:p>
          <a:p>
            <a:pPr eaLnBrk="1" hangingPunct="1">
              <a:buNone/>
            </a:pPr>
            <a:endParaRPr lang="hr-HR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adržaja 2"/>
          <p:cNvSpPr>
            <a:spLocks noGrp="1"/>
          </p:cNvSpPr>
          <p:nvPr>
            <p:ph idx="1"/>
          </p:nvPr>
        </p:nvSpPr>
        <p:spPr>
          <a:xfrm>
            <a:off x="395536" y="476672"/>
            <a:ext cx="7848872" cy="6051798"/>
          </a:xfrm>
        </p:spPr>
        <p:txBody>
          <a:bodyPr/>
          <a:lstStyle/>
          <a:p>
            <a:pPr eaLnBrk="1" hangingPunct="1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Virus Zika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 (ZIKV) je član virusne porodice </a:t>
            </a:r>
            <a:r>
              <a:rPr lang="sv-SE" sz="3200" b="1" i="1" dirty="0" smtClean="0">
                <a:latin typeface="Times New Roman" pitchFamily="18" charset="0"/>
                <a:cs typeface="Times New Roman" pitchFamily="18" charset="0"/>
              </a:rPr>
              <a:t>Flaviviridae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 i roda </a:t>
            </a:r>
            <a:r>
              <a:rPr lang="sv-SE" sz="3200" b="1" i="1" dirty="0" smtClean="0">
                <a:latin typeface="Times New Roman" pitchFamily="18" charset="0"/>
                <a:cs typeface="Times New Roman" pitchFamily="18" charset="0"/>
              </a:rPr>
              <a:t>Flavivirus</a:t>
            </a:r>
            <a:endParaRPr lang="hr-HR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Prenosi se komarcima iz roda Aedes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 najčešće vrste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hr-HR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hr-HR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aegypti</a:t>
            </a:r>
            <a:r>
              <a:rPr lang="hr-HR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(azijski tigrasti </a:t>
            </a:r>
          </a:p>
          <a:p>
            <a:pPr eaLnBrk="1" hangingPunct="1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 komarac)</a:t>
            </a:r>
          </a:p>
          <a:p>
            <a:pPr eaLnBrk="1" hangingPunct="1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Od 1950-ih pojavljuje se u ekvatorijalnom </a:t>
            </a:r>
          </a:p>
          <a:p>
            <a:pPr eaLnBrk="1" hangingPunct="1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 pojasu</a:t>
            </a:r>
          </a:p>
          <a:p>
            <a:pPr eaLnBrk="1" hangingPunct="1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2014.  raširio se preko Pacifika do </a:t>
            </a:r>
          </a:p>
          <a:p>
            <a:pPr eaLnBrk="1" hangingPunct="1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 Francuske polinezije, zatim 2015. prelazi</a:t>
            </a:r>
          </a:p>
          <a:p>
            <a:pPr eaLnBrk="1" hangingPunct="1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 u Meksiko, Karibe, Sjevernu i Južnu </a:t>
            </a:r>
          </a:p>
          <a:p>
            <a:pPr eaLnBrk="1" hangingPunct="1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    Ameriku…. i dalje….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torybench.org/wp-content/uploads/2016/02/howsp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864097"/>
          </a:xfrm>
        </p:spPr>
        <p:txBody>
          <a:bodyPr>
            <a:normAutofit/>
          </a:bodyPr>
          <a:lstStyle/>
          <a:p>
            <a:r>
              <a:rPr lang="hr-HR" sz="4800" dirty="0" smtClean="0"/>
              <a:t>Općenito…</a:t>
            </a:r>
            <a:endParaRPr lang="hr-HR" sz="4800" dirty="0"/>
          </a:p>
        </p:txBody>
      </p:sp>
      <p:pic>
        <p:nvPicPr>
          <p:cNvPr id="1026" name="Picture 2" descr="http://i.cbc.ca/1.3424019.1454006748!/fileImage/httpImage/image.jpg_gen/derivatives/original_620/zika-fact-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539552" y="548680"/>
            <a:ext cx="66247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Građa virusa </a:t>
            </a:r>
            <a:endParaRPr lang="hr-HR" sz="4000" b="1" dirty="0"/>
          </a:p>
        </p:txBody>
      </p:sp>
      <p:pic>
        <p:nvPicPr>
          <p:cNvPr id="7170" name="Picture 2" descr="http://photos.cntraveler.com/2016/01/15/5699114e78d099fc12248d9b_zika-virus-cr-get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382"/>
            <a:ext cx="9144000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76077"/>
          </a:xfrm>
        </p:spPr>
        <p:txBody>
          <a:bodyPr>
            <a:normAutofit/>
          </a:bodyPr>
          <a:lstStyle/>
          <a:p>
            <a:r>
              <a:rPr lang="hr-HR" sz="4800" dirty="0" smtClean="0"/>
              <a:t>Posljedice…</a:t>
            </a:r>
            <a:endParaRPr lang="hr-HR" sz="4800" dirty="0"/>
          </a:p>
        </p:txBody>
      </p:sp>
      <p:pic>
        <p:nvPicPr>
          <p:cNvPr id="8194" name="Rezervirano mjesto sadržaja 3" descr="Microcephaly-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486275" cy="3267075"/>
          </a:xfrm>
        </p:spPr>
      </p:pic>
      <p:pic>
        <p:nvPicPr>
          <p:cNvPr id="8195" name="Slika 4" descr="children-born-with-microcepha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19525"/>
            <a:ext cx="4355976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4788024" y="404664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Kod odraslih najčešće prolazi bezazleno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Trudnice </a:t>
            </a:r>
            <a:r>
              <a:rPr lang="hr-HR" sz="2400" b="1" dirty="0" smtClean="0"/>
              <a:t>rađaju djecu s  poremećajem </a:t>
            </a:r>
            <a:r>
              <a:rPr lang="hr-HR" sz="2400" b="1" dirty="0" err="1" smtClean="0"/>
              <a:t>mikrocefalije</a:t>
            </a:r>
            <a:r>
              <a:rPr lang="vi-VN" sz="2400" dirty="0" smtClean="0"/>
              <a:t>, </a:t>
            </a:r>
            <a:r>
              <a:rPr lang="hr-HR" sz="2400" dirty="0" smtClean="0"/>
              <a:t>odnosno s iznimno malom glavom i oštećenim mozgom</a:t>
            </a:r>
            <a:r>
              <a:rPr lang="vi-VN" sz="2400" dirty="0" smtClean="0"/>
              <a:t>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 smtClean="0"/>
              <a:t>Širenje virusa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96974"/>
            <a:ext cx="7380312" cy="5328369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Kod kralješnjaka najčešći domaćin virusa je majmun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Glavni putevi prijenosa </a:t>
            </a:r>
            <a:r>
              <a:rPr lang="hr-HR" dirty="0" smtClean="0"/>
              <a:t>kod ljudi su</a:t>
            </a:r>
            <a:r>
              <a:rPr lang="hr-HR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                           -  </a:t>
            </a:r>
            <a:r>
              <a:rPr lang="hr-HR" u="sng" dirty="0" smtClean="0"/>
              <a:t>spolnim putem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                           -  </a:t>
            </a:r>
            <a:r>
              <a:rPr lang="hr-HR" u="sng" dirty="0" smtClean="0"/>
              <a:t>tijekom trudnoće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                           -  </a:t>
            </a:r>
            <a:r>
              <a:rPr lang="hr-HR" u="sng" dirty="0" smtClean="0"/>
              <a:t>ubodom komarca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Još se istražuju teorije o širenju virusa preko transfuzije krvi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Kod čovjeka bolest započinje infekcijom stanica imunosnog sustava nakon čega dolazi do širenja u limfne čvorove i krvotok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hr-HR" dirty="0"/>
          </a:p>
        </p:txBody>
      </p:sp>
      <p:pic>
        <p:nvPicPr>
          <p:cNvPr id="9220" name="Slika 3" descr="get_im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2363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 smtClean="0"/>
              <a:t>simptomi</a:t>
            </a:r>
            <a:endParaRPr lang="hr-HR" sz="4400" dirty="0"/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r-HR" dirty="0" smtClean="0"/>
              <a:t>Glavni simptomi akutne infekcije su: </a:t>
            </a:r>
          </a:p>
          <a:p>
            <a:pPr eaLnBrk="1" hangingPunct="1"/>
            <a:r>
              <a:rPr lang="hr-HR" dirty="0" smtClean="0"/>
              <a:t>vrućica</a:t>
            </a:r>
          </a:p>
          <a:p>
            <a:pPr eaLnBrk="1" hangingPunct="1"/>
            <a:r>
              <a:rPr lang="hr-HR" dirty="0" smtClean="0"/>
              <a:t>glavobolja</a:t>
            </a:r>
          </a:p>
          <a:p>
            <a:pPr eaLnBrk="1" hangingPunct="1"/>
            <a:r>
              <a:rPr lang="hr-HR" dirty="0" smtClean="0"/>
              <a:t>kožni osip</a:t>
            </a:r>
          </a:p>
          <a:p>
            <a:pPr eaLnBrk="1" hangingPunct="1"/>
            <a:r>
              <a:rPr lang="hr-HR" dirty="0" smtClean="0"/>
              <a:t>upale očne spojnice</a:t>
            </a:r>
          </a:p>
          <a:p>
            <a:pPr eaLnBrk="1" hangingPunct="1"/>
            <a:r>
              <a:rPr lang="hr-HR" dirty="0" smtClean="0"/>
              <a:t>bolovi u mišićima i zglobovima</a:t>
            </a:r>
          </a:p>
        </p:txBody>
      </p:sp>
      <p:pic>
        <p:nvPicPr>
          <p:cNvPr id="10244" name="Slika 3" descr="im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508500"/>
            <a:ext cx="32400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Slika 4" descr="Zi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67238"/>
            <a:ext cx="403383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 smtClean="0"/>
              <a:t>Liječenje i prevencija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125538"/>
            <a:ext cx="7992566" cy="547181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Liječenje je simptomatsko: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snižavanje vrućice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davanje antihistaminika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Glavni koraci u sprječavanju Zika virusa su: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izbjegavanje kontakta između komaraca i ljudi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nošenje odjeće koja pokriva većinu tijela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dirty="0" smtClean="0"/>
              <a:t>mreže za komarce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>
                <a:solidFill>
                  <a:srgbClr val="FF0000"/>
                </a:solidFill>
              </a:rPr>
              <a:t>Trenutno ne postoji učinkovito cjepivo, ali istraživanja su u tijeku…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gatstv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</TotalTime>
  <Words>175</Words>
  <Application>Microsoft Office PowerPoint</Application>
  <PresentationFormat>Prikaz na zaslonu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Bogatstvo</vt:lpstr>
      <vt:lpstr>Virus zika </vt:lpstr>
      <vt:lpstr>Slajd 2</vt:lpstr>
      <vt:lpstr>Slajd 3</vt:lpstr>
      <vt:lpstr>Općenito…</vt:lpstr>
      <vt:lpstr>Slajd 5</vt:lpstr>
      <vt:lpstr>Posljedice…</vt:lpstr>
      <vt:lpstr>Širenje virusa</vt:lpstr>
      <vt:lpstr>simptomi</vt:lpstr>
      <vt:lpstr>Liječenje i prevencija</vt:lpstr>
      <vt:lpstr>Web stranice: </vt:lpstr>
    </vt:vector>
  </TitlesOfParts>
  <Company>SDD ZADAR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zika</dc:title>
  <dc:creator>Korisnik1</dc:creator>
  <cp:lastModifiedBy>Gabi</cp:lastModifiedBy>
  <cp:revision>25</cp:revision>
  <dcterms:created xsi:type="dcterms:W3CDTF">2016-02-04T18:07:12Z</dcterms:created>
  <dcterms:modified xsi:type="dcterms:W3CDTF">2016-04-09T12:44:24Z</dcterms:modified>
</cp:coreProperties>
</file>