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73" r:id="rId2"/>
    <p:sldId id="274" r:id="rId3"/>
    <p:sldId id="281" r:id="rId4"/>
    <p:sldId id="275" r:id="rId5"/>
    <p:sldId id="282" r:id="rId6"/>
    <p:sldId id="276" r:id="rId7"/>
    <p:sldId id="277" r:id="rId8"/>
    <p:sldId id="278" r:id="rId9"/>
    <p:sldId id="279" r:id="rId10"/>
  </p:sldIdLst>
  <p:sldSz cx="9144000" cy="6858000" type="screen4x3"/>
  <p:notesSz cx="6858000" cy="9144000"/>
  <p:custDataLst>
    <p:tags r:id="rId12"/>
  </p:custDataLst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58F"/>
    <a:srgbClr val="D6521E"/>
    <a:srgbClr val="007839"/>
    <a:srgbClr val="006CAE"/>
    <a:srgbClr val="439D3D"/>
    <a:srgbClr val="9C9F2F"/>
    <a:srgbClr val="06418B"/>
    <a:srgbClr val="611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6" autoAdjust="0"/>
    <p:restoredTop sz="94660"/>
  </p:normalViewPr>
  <p:slideViewPr>
    <p:cSldViewPr>
      <p:cViewPr varScale="1">
        <p:scale>
          <a:sx n="82" d="100"/>
          <a:sy n="82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61500-2BF1-448A-B3B5-CAE852E0D32A}" type="datetimeFigureOut">
              <a:rPr lang="sr-Latn-CS" smtClean="0"/>
              <a:pPr/>
              <a:t>25.5.2016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87805-E2B3-4F88-880E-2E794E57C7D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314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D080-9569-468D-B1AA-E11A3DB8BDA0}" type="datetime1">
              <a:rPr lang="sr-Latn-CS" smtClean="0"/>
              <a:pPr>
                <a:defRPr/>
              </a:pPr>
              <a:t>25.5.2016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10AB-DDD5-4F9C-81CB-6F66D78E74B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CD5C6-D113-4477-AC42-098D07FC7C37}" type="datetime1">
              <a:rPr lang="sr-Latn-CS" smtClean="0"/>
              <a:pPr>
                <a:defRPr/>
              </a:pPr>
              <a:t>25.5.2016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843E-362E-4FE6-B022-8F758DA3378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600200"/>
            <a:ext cx="6900882" cy="4525963"/>
          </a:xfrm>
        </p:spPr>
        <p:txBody>
          <a:bodyPr/>
          <a:lstStyle>
            <a:lvl1pPr>
              <a:buClr>
                <a:srgbClr val="7030A0"/>
              </a:buClr>
              <a:defRPr sz="1800"/>
            </a:lvl1pPr>
            <a:lvl2pPr>
              <a:buClr>
                <a:srgbClr val="7030A0"/>
              </a:buClr>
              <a:defRPr sz="1800"/>
            </a:lvl2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E0E3E-A798-4A32-A2EF-CD66216D3776}" type="datetime1">
              <a:rPr lang="sr-Latn-CS" smtClean="0"/>
              <a:pPr>
                <a:defRPr/>
              </a:pPr>
              <a:t>25.5.2016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C963F-55BC-4442-AEC5-EEBAC78D97A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4FEED-9C3F-4054-9109-412251D9C971}" type="datetime1">
              <a:rPr lang="sr-Latn-CS" smtClean="0"/>
              <a:pPr>
                <a:defRPr/>
              </a:pPr>
              <a:t>25.5.2016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A750C-ABBF-4908-8AB1-0210A96B53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104A5-0F3C-423C-94E2-237D0DD6CD32}" type="datetime1">
              <a:rPr lang="sr-Latn-CS" smtClean="0"/>
              <a:pPr>
                <a:defRPr/>
              </a:pPr>
              <a:t>25.5.2016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158D9-0015-4561-A58D-508964C8DE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7923F-F8AB-4EC5-A771-E169C8581A28}" type="datetime1">
              <a:rPr lang="sr-Latn-CS" smtClean="0"/>
              <a:pPr>
                <a:defRPr/>
              </a:pPr>
              <a:t>25.5.2016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13F89-BD93-47B3-BF36-D373AE2C4FA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42D7-23E2-4AA5-9DD0-0DD270626331}" type="datetime1">
              <a:rPr lang="sr-Latn-CS" smtClean="0"/>
              <a:pPr>
                <a:defRPr/>
              </a:pPr>
              <a:t>25.5.2016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86227-A84B-4C84-9DDB-F6D02AC115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9C9EE-2121-4DCE-9400-EF4A16881F80}" type="datetime1">
              <a:rPr lang="sr-Latn-CS" smtClean="0"/>
              <a:pPr>
                <a:defRPr/>
              </a:pPr>
              <a:t>25.5.2016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228E-FE5E-46B5-BA76-2054D1E86BB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824E9-3C7B-4D5E-8EC7-FEE6408CBAF2}" type="datetime1">
              <a:rPr lang="sr-Latn-CS" smtClean="0"/>
              <a:pPr>
                <a:defRPr/>
              </a:pPr>
              <a:t>25.5.2016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BB00-F36D-489C-AEDE-3543D5BB7F9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85918" y="500042"/>
            <a:ext cx="692948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dirty="0" smtClean="0"/>
              <a:t>Kliknite da biste uredili stil naslova matrice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596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C16847-63A2-4CB8-BDD4-060802E59FB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pic>
        <p:nvPicPr>
          <p:cNvPr id="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DB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9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DB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813" y="642938"/>
            <a:ext cx="373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41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500166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5791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4"/>
          <p:cNvSpPr/>
          <p:nvPr/>
        </p:nvSpPr>
        <p:spPr>
          <a:xfrm>
            <a:off x="1500166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1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19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9C2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5813" y="627063"/>
            <a:ext cx="4445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1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611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23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611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5813" y="642938"/>
            <a:ext cx="425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86625" y="5786454"/>
            <a:ext cx="12858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hr-HR" sz="2500" i="1" kern="1200" dirty="0" smtClean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7030A0"/>
        </a:buClr>
        <a:buSzPct val="200000"/>
        <a:buFont typeface="Wingdings" pitchFamily="2" charset="2"/>
        <a:buChar char="§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7030A0"/>
        </a:buClr>
        <a:buFont typeface="Courier New" pitchFamily="49" charset="0"/>
        <a:buChar char="o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US" sz="1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hr-HR" sz="1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/>
          <p:nvPr/>
        </p:nvSpPr>
        <p:spPr>
          <a:xfrm>
            <a:off x="1507773" y="0"/>
            <a:ext cx="5143500" cy="6858000"/>
          </a:xfrm>
          <a:prstGeom prst="rect">
            <a:avLst/>
          </a:prstGeom>
          <a:solidFill>
            <a:srgbClr val="611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7500938" y="214313"/>
            <a:ext cx="1357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000">
                <a:solidFill>
                  <a:schemeClr val="bg1"/>
                </a:solidFill>
                <a:latin typeface="PI Architecture" pitchFamily="2" charset="-18"/>
              </a:rPr>
              <a:t>PROFIL</a:t>
            </a:r>
          </a:p>
        </p:txBody>
      </p:sp>
      <p:sp>
        <p:nvSpPr>
          <p:cNvPr id="12" name="Rounded Rectangle 10"/>
          <p:cNvSpPr/>
          <p:nvPr/>
        </p:nvSpPr>
        <p:spPr>
          <a:xfrm>
            <a:off x="357158" y="285728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3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42860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063" y="2247900"/>
            <a:ext cx="4714875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hr-HR" sz="2400" b="1" dirty="0" smtClean="0">
                <a:solidFill>
                  <a:schemeClr val="bg1"/>
                </a:solidFill>
              </a:rPr>
              <a:t>Internetski servisi</a:t>
            </a:r>
            <a:endParaRPr lang="hr-H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71625" y="407972"/>
            <a:ext cx="5715000" cy="735013"/>
          </a:xfrm>
        </p:spPr>
        <p:txBody>
          <a:bodyPr/>
          <a:lstStyle/>
          <a:p>
            <a:r>
              <a:rPr lang="hr-HR" sz="2400" b="1" dirty="0" smtClean="0"/>
              <a:t>INTERNET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571480"/>
            <a:ext cx="425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World Wide </a:t>
            </a:r>
            <a:r>
              <a:rPr lang="hr-HR" b="1" dirty="0" smtClean="0"/>
              <a:t>Web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najrašireniji internetski servis</a:t>
            </a:r>
          </a:p>
          <a:p>
            <a:r>
              <a:rPr lang="hr-HR" dirty="0" smtClean="0"/>
              <a:t>WWW - mreža </a:t>
            </a:r>
            <a:r>
              <a:rPr lang="hr-HR" i="1" dirty="0" smtClean="0"/>
              <a:t>web</a:t>
            </a:r>
            <a:r>
              <a:rPr lang="hr-HR" dirty="0" smtClean="0"/>
              <a:t>-stranica koje su međusobno povezane vezama, </a:t>
            </a:r>
            <a:r>
              <a:rPr lang="hr-HR" dirty="0" err="1" smtClean="0"/>
              <a:t>tzv</a:t>
            </a:r>
            <a:r>
              <a:rPr lang="hr-HR" dirty="0" smtClean="0"/>
              <a:t>. hipervezama</a:t>
            </a:r>
            <a:r>
              <a:rPr lang="en-US" dirty="0" smtClean="0"/>
              <a:t> </a:t>
            </a:r>
            <a:r>
              <a:rPr lang="hr-HR" dirty="0" smtClean="0"/>
              <a:t> (</a:t>
            </a:r>
            <a:r>
              <a:rPr lang="hr-HR" i="1" dirty="0" err="1" smtClean="0"/>
              <a:t>hyperlink</a:t>
            </a:r>
            <a:r>
              <a:rPr lang="hr-HR" dirty="0" smtClean="0"/>
              <a:t>)</a:t>
            </a:r>
          </a:p>
          <a:p>
            <a:r>
              <a:rPr lang="hr-HR" i="1" dirty="0" smtClean="0"/>
              <a:t>web</a:t>
            </a:r>
            <a:r>
              <a:rPr lang="hr-HR" dirty="0" smtClean="0"/>
              <a:t>-stranice - multimedijalni dokumenti koji uključuju tekst, slike, film, animacije i zvuk</a:t>
            </a:r>
          </a:p>
          <a:p>
            <a:r>
              <a:rPr lang="hr-HR" dirty="0" smtClean="0"/>
              <a:t> HTML (</a:t>
            </a:r>
            <a:r>
              <a:rPr lang="hr-HR" i="1" dirty="0" err="1" smtClean="0"/>
              <a:t>HyperText</a:t>
            </a:r>
            <a:r>
              <a:rPr lang="hr-HR" i="1" dirty="0" smtClean="0"/>
              <a:t> </a:t>
            </a:r>
            <a:r>
              <a:rPr lang="hr-HR" i="1" dirty="0" err="1" smtClean="0"/>
              <a:t>Markup</a:t>
            </a:r>
            <a:r>
              <a:rPr lang="hr-HR" i="1" dirty="0" smtClean="0"/>
              <a:t> </a:t>
            </a:r>
            <a:r>
              <a:rPr lang="hr-HR" i="1" dirty="0" err="1" smtClean="0"/>
              <a:t>Language</a:t>
            </a:r>
            <a:r>
              <a:rPr lang="hr-HR" dirty="0" smtClean="0"/>
              <a:t>) - opisni jezik za kreiranje </a:t>
            </a:r>
            <a:r>
              <a:rPr lang="hr-HR" i="1" dirty="0" smtClean="0"/>
              <a:t>web-</a:t>
            </a:r>
            <a:r>
              <a:rPr lang="hr-HR" dirty="0" smtClean="0"/>
              <a:t>stranica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42852"/>
            <a:ext cx="3343235" cy="208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World Wide </a:t>
            </a:r>
            <a:r>
              <a:rPr lang="hr-HR" b="1" dirty="0" smtClean="0"/>
              <a:t>Web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često grupirane u </a:t>
            </a:r>
            <a:r>
              <a:rPr lang="hr-HR" dirty="0" err="1" smtClean="0"/>
              <a:t>tzv</a:t>
            </a:r>
            <a:r>
              <a:rPr lang="hr-HR" dirty="0" smtClean="0"/>
              <a:t>. </a:t>
            </a:r>
            <a:r>
              <a:rPr lang="hr-HR" i="1" dirty="0" smtClean="0"/>
              <a:t>Web-</a:t>
            </a:r>
            <a:r>
              <a:rPr lang="hr-HR" dirty="0" smtClean="0"/>
              <a:t>sjedišta – grupe koje imaju zajednički sadržaj i vlastitu strukturu</a:t>
            </a:r>
          </a:p>
          <a:p>
            <a:r>
              <a:rPr lang="hr-HR" i="1" dirty="0" smtClean="0"/>
              <a:t>web-</a:t>
            </a:r>
            <a:r>
              <a:rPr lang="hr-HR" dirty="0" smtClean="0"/>
              <a:t>portali – </a:t>
            </a:r>
            <a:r>
              <a:rPr lang="hr-HR" i="1" dirty="0" smtClean="0"/>
              <a:t>web-</a:t>
            </a:r>
            <a:r>
              <a:rPr lang="hr-HR" dirty="0" smtClean="0"/>
              <a:t>sjedišta koja nam, osim mnoštva stranica s raznim informacijama, nude mogućnosti uporabe elektroničke pošte (</a:t>
            </a:r>
            <a:r>
              <a:rPr lang="hr-HR" i="1" dirty="0" err="1" smtClean="0"/>
              <a:t>webmaila</a:t>
            </a:r>
            <a:r>
              <a:rPr lang="hr-HR" dirty="0" smtClean="0"/>
              <a:t>), chata, foruma…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857628"/>
            <a:ext cx="4229091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Elektronička </a:t>
            </a:r>
            <a:r>
              <a:rPr lang="hr-HR" b="1" dirty="0" smtClean="0"/>
              <a:t>pošta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servis za komunikaciju na internetu</a:t>
            </a:r>
          </a:p>
          <a:p>
            <a:r>
              <a:rPr lang="hr-HR" dirty="0" smtClean="0"/>
              <a:t>pošiljatelj i primatelj poruke ne moraju istovremeno biti na internetu</a:t>
            </a:r>
          </a:p>
          <a:p>
            <a:r>
              <a:rPr lang="hr-HR" dirty="0" smtClean="0"/>
              <a:t>svaki korisnik elektroničke pošte ima svoj elektronički „poštanski sandučić“ u koji mu dolaze poruke i čekaju dok ne budu pročitane ili prebačene na korisnikovo računalo</a:t>
            </a:r>
          </a:p>
          <a:p>
            <a:r>
              <a:rPr lang="hr-HR" dirty="0" smtClean="0"/>
              <a:t>sandučić se nalazi na posebnom e-mail poslužitelju čije se ime obično nalazi u e-mail adresi.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Elektronička </a:t>
            </a:r>
            <a:r>
              <a:rPr lang="hr-HR" b="1" dirty="0" smtClean="0"/>
              <a:t>pošta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57356" y="1214422"/>
            <a:ext cx="7286644" cy="4525963"/>
          </a:xfrm>
        </p:spPr>
        <p:txBody>
          <a:bodyPr/>
          <a:lstStyle/>
          <a:p>
            <a:r>
              <a:rPr lang="hr-HR" dirty="0" smtClean="0"/>
              <a:t>za pristup sandučiću korisniku su potrebni korisnički podaci: korisničko ime i lozinka </a:t>
            </a:r>
          </a:p>
          <a:p>
            <a:r>
              <a:rPr lang="hr-HR" dirty="0" smtClean="0"/>
              <a:t>pristup preko </a:t>
            </a:r>
            <a:r>
              <a:rPr lang="hr-HR" i="1" dirty="0" err="1" smtClean="0"/>
              <a:t>webmaila</a:t>
            </a:r>
            <a:r>
              <a:rPr lang="hr-HR" dirty="0" smtClean="0"/>
              <a:t> ili specijaliziranih programa (Outlook Expressa, Outlooka, </a:t>
            </a:r>
            <a:r>
              <a:rPr lang="hr-HR" dirty="0" err="1" smtClean="0"/>
              <a:t>Thunderbirda</a:t>
            </a:r>
            <a:r>
              <a:rPr lang="hr-HR" dirty="0" smtClean="0"/>
              <a:t> …)</a:t>
            </a:r>
            <a:r>
              <a:rPr lang="en-US" dirty="0" smtClean="0"/>
              <a:t>  </a:t>
            </a:r>
            <a:endParaRPr lang="hr-HR" dirty="0" smtClean="0"/>
          </a:p>
          <a:p>
            <a:r>
              <a:rPr lang="hr-HR" dirty="0" smtClean="0"/>
              <a:t>uz poruku možemo dodati privitak ili prilog (</a:t>
            </a:r>
            <a:r>
              <a:rPr lang="hr-HR" i="1" dirty="0" err="1" smtClean="0"/>
              <a:t>attachment</a:t>
            </a:r>
            <a:r>
              <a:rPr lang="hr-HR" dirty="0" smtClean="0"/>
              <a:t>) koji može biti bilo koji dokument (dopuštena veličina dokumenta ovisi o konkretnom poslužitelju)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  <p:pic>
        <p:nvPicPr>
          <p:cNvPr id="6" name="Slika 5" descr="6-36 podlog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4380125"/>
            <a:ext cx="3143272" cy="2192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Prijenos datoteka – </a:t>
            </a:r>
            <a:r>
              <a:rPr lang="hr-HR" b="1" dirty="0" smtClean="0"/>
              <a:t>FTP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43306" y="1285860"/>
            <a:ext cx="5500694" cy="4525963"/>
          </a:xfrm>
        </p:spPr>
        <p:txBody>
          <a:bodyPr/>
          <a:lstStyle/>
          <a:p>
            <a:r>
              <a:rPr lang="hr-HR" dirty="0" smtClean="0"/>
              <a:t>protokol i servis za prijenos datoteka s jednoga računala na drugo</a:t>
            </a:r>
          </a:p>
          <a:p>
            <a:r>
              <a:rPr lang="hr-HR" dirty="0" smtClean="0"/>
              <a:t>kada želimo „skinuti“ kakvu datoteku (pdf, sliku) ili sa svojega računala poslati datoteku na poslužitelj (</a:t>
            </a:r>
            <a:r>
              <a:rPr lang="hr-HR" dirty="0" err="1" smtClean="0"/>
              <a:t>npr</a:t>
            </a:r>
            <a:r>
              <a:rPr lang="hr-HR" dirty="0" smtClean="0"/>
              <a:t>. kod objavljivanja </a:t>
            </a:r>
            <a:r>
              <a:rPr lang="hr-HR" i="1" dirty="0" smtClean="0"/>
              <a:t>web-</a:t>
            </a:r>
            <a:r>
              <a:rPr lang="hr-HR" dirty="0" smtClean="0"/>
              <a:t>stranica)</a:t>
            </a:r>
          </a:p>
          <a:p>
            <a:r>
              <a:rPr lang="hr-HR" dirty="0" smtClean="0"/>
              <a:t>moramo znati adresu računala, a često su potrebni korisničko ime i lozinka</a:t>
            </a:r>
          </a:p>
          <a:p>
            <a:r>
              <a:rPr lang="hr-HR" dirty="0" smtClean="0"/>
              <a:t>preko specijaliziranoga programa (</a:t>
            </a:r>
            <a:r>
              <a:rPr lang="hr-HR" dirty="0" err="1" smtClean="0"/>
              <a:t>npr</a:t>
            </a:r>
            <a:r>
              <a:rPr lang="hr-HR" dirty="0" smtClean="0"/>
              <a:t>. </a:t>
            </a:r>
            <a:r>
              <a:rPr lang="hr-HR" dirty="0" err="1" smtClean="0"/>
              <a:t>SmartFTP</a:t>
            </a:r>
            <a:r>
              <a:rPr lang="hr-HR" dirty="0" smtClean="0"/>
              <a:t>, </a:t>
            </a:r>
            <a:r>
              <a:rPr lang="hr-HR" dirty="0" err="1" smtClean="0"/>
              <a:t>FileZilla</a:t>
            </a:r>
            <a:r>
              <a:rPr lang="hr-HR" dirty="0" smtClean="0"/>
              <a:t>) ili s pomoću običnoga </a:t>
            </a:r>
            <a:r>
              <a:rPr lang="hr-HR" i="1" dirty="0" smtClean="0"/>
              <a:t>web</a:t>
            </a:r>
            <a:r>
              <a:rPr lang="hr-HR" dirty="0" smtClean="0"/>
              <a:t>-  -preglednika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pic>
        <p:nvPicPr>
          <p:cNvPr id="6" name="Slika 5" descr="6-7 podloga.bmp"/>
          <p:cNvPicPr>
            <a:picLocks noChangeAspect="1"/>
          </p:cNvPicPr>
          <p:nvPr/>
        </p:nvPicPr>
        <p:blipFill>
          <a:blip r:embed="rId2" cstate="print"/>
          <a:srcRect r="60367" b="63283"/>
          <a:stretch>
            <a:fillRect/>
          </a:stretch>
        </p:blipFill>
        <p:spPr>
          <a:xfrm>
            <a:off x="0" y="1428736"/>
            <a:ext cx="3571900" cy="2482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Telnet</a:t>
            </a:r>
            <a:r>
              <a:rPr lang="hr-HR" b="1" dirty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protokol i istoimeni program koji omogućuje rad na udaljenome računalu</a:t>
            </a:r>
          </a:p>
          <a:p>
            <a:r>
              <a:rPr lang="hr-HR" dirty="0" smtClean="0"/>
              <a:t>potrebno je imati korisnički račun na udaljenome računalu</a:t>
            </a:r>
          </a:p>
          <a:p>
            <a:r>
              <a:rPr lang="hr-HR" dirty="0" smtClean="0"/>
              <a:t>nakon spajanja na udaljeno računalo omogućen nam je rad na tom računalu</a:t>
            </a:r>
          </a:p>
          <a:p>
            <a:r>
              <a:rPr lang="hr-HR" dirty="0"/>
              <a:t>m</a:t>
            </a:r>
            <a:r>
              <a:rPr lang="hr-HR" dirty="0" smtClean="0"/>
              <a:t>oguće je unositi samo tekstne naredbe putem </a:t>
            </a:r>
            <a:r>
              <a:rPr lang="hr-HR" dirty="0" smtClean="0"/>
              <a:t>komandne </a:t>
            </a:r>
            <a:r>
              <a:rPr lang="hr-HR" dirty="0" smtClean="0"/>
              <a:t>linije i ne može se koristiti miš</a:t>
            </a:r>
          </a:p>
          <a:p>
            <a:r>
              <a:rPr lang="hr-HR" dirty="0"/>
              <a:t>m</a:t>
            </a:r>
            <a:r>
              <a:rPr lang="hr-HR" dirty="0" smtClean="0"/>
              <a:t>ože se koristiti za mnogo toga, uključujući pristup e-pošti, bazama podataka i datotekama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Popularne mogućnosti </a:t>
            </a:r>
            <a:r>
              <a:rPr lang="hr-HR" b="1" dirty="0" smtClean="0"/>
              <a:t>interneta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mrežne novine (news)</a:t>
            </a:r>
          </a:p>
          <a:p>
            <a:pPr lvl="0"/>
            <a:r>
              <a:rPr lang="hr-HR" dirty="0" smtClean="0"/>
              <a:t>forum </a:t>
            </a:r>
          </a:p>
          <a:p>
            <a:pPr lvl="0"/>
            <a:r>
              <a:rPr lang="hr-HR" dirty="0" smtClean="0"/>
              <a:t>chat</a:t>
            </a:r>
          </a:p>
          <a:p>
            <a:pPr lvl="0"/>
            <a:r>
              <a:rPr lang="hr-HR" dirty="0" smtClean="0"/>
              <a:t>internetska telefonija (</a:t>
            </a:r>
            <a:r>
              <a:rPr lang="hr-HR" dirty="0" err="1" smtClean="0"/>
              <a:t>VoIP</a:t>
            </a:r>
            <a:r>
              <a:rPr lang="hr-HR" dirty="0" smtClean="0"/>
              <a:t> – </a:t>
            </a:r>
            <a:r>
              <a:rPr lang="hr-HR" dirty="0" err="1" smtClean="0"/>
              <a:t>Voice</a:t>
            </a:r>
            <a:r>
              <a:rPr lang="hr-HR" dirty="0" smtClean="0"/>
              <a:t> </a:t>
            </a:r>
            <a:r>
              <a:rPr lang="hr-HR" dirty="0" err="1" smtClean="0"/>
              <a:t>over</a:t>
            </a:r>
            <a:r>
              <a:rPr lang="hr-HR" dirty="0" smtClean="0"/>
              <a:t> Internet </a:t>
            </a:r>
            <a:r>
              <a:rPr lang="hr-HR" dirty="0" err="1" smtClean="0"/>
              <a:t>Protocol</a:t>
            </a:r>
            <a:r>
              <a:rPr lang="hr-HR" dirty="0" smtClean="0"/>
              <a:t>) </a:t>
            </a:r>
          </a:p>
          <a:p>
            <a:pPr lvl="0"/>
            <a:r>
              <a:rPr lang="hr-HR" dirty="0" smtClean="0"/>
              <a:t>videokonferencija (Video </a:t>
            </a:r>
            <a:r>
              <a:rPr lang="hr-HR" dirty="0" err="1" smtClean="0"/>
              <a:t>Conference</a:t>
            </a:r>
            <a:r>
              <a:rPr lang="hr-HR" dirty="0" smtClean="0"/>
              <a:t>) </a:t>
            </a:r>
          </a:p>
          <a:p>
            <a:pPr lvl="0"/>
            <a:r>
              <a:rPr lang="hr-HR" dirty="0" err="1" smtClean="0"/>
              <a:t>blog</a:t>
            </a:r>
            <a:r>
              <a:rPr lang="hr-HR" dirty="0" smtClean="0"/>
              <a:t> </a:t>
            </a:r>
          </a:p>
          <a:p>
            <a:r>
              <a:rPr lang="hr-HR" dirty="0" smtClean="0"/>
              <a:t>društveni servisi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Netiquette – </a:t>
            </a:r>
            <a:r>
              <a:rPr lang="hr-HR" b="1" dirty="0" smtClean="0"/>
              <a:t>pravila </a:t>
            </a:r>
            <a:r>
              <a:rPr lang="hr-HR" b="1" dirty="0"/>
              <a:t>ponašanja na internetu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poruke pisane isključivo velikim slovima smatraju se vikanjem </a:t>
            </a:r>
          </a:p>
          <a:p>
            <a:pPr lvl="0"/>
            <a:r>
              <a:rPr lang="hr-HR" dirty="0" smtClean="0"/>
              <a:t>za izražavanje raspoloženja rabite </a:t>
            </a:r>
            <a:r>
              <a:rPr lang="hr-HR" dirty="0" err="1" smtClean="0"/>
              <a:t>emoticon</a:t>
            </a:r>
            <a:r>
              <a:rPr lang="hr-HR" dirty="0" smtClean="0"/>
              <a:t> - izraz za kombinaciju znakova koja pomaže da poruka bude ispravno protumačena </a:t>
            </a:r>
          </a:p>
          <a:p>
            <a:pPr lvl="0"/>
            <a:r>
              <a:rPr lang="hr-HR" dirty="0" smtClean="0"/>
              <a:t>potrebno je paziti na autorska prava vlasnika dokumenta</a:t>
            </a:r>
          </a:p>
          <a:p>
            <a:pPr lvl="0"/>
            <a:r>
              <a:rPr lang="hr-HR" dirty="0" smtClean="0"/>
              <a:t>lančana pisma i ponude komercijalnih lanaca ne bismo smjeli slati e-</a:t>
            </a:r>
            <a:r>
              <a:rPr lang="hr-HR" dirty="0" err="1" smtClean="0"/>
              <a:t>mailom</a:t>
            </a:r>
            <a:endParaRPr lang="hr-HR" dirty="0" smtClean="0"/>
          </a:p>
          <a:p>
            <a:pPr lvl="0"/>
            <a:r>
              <a:rPr lang="hr-HR" dirty="0" smtClean="0"/>
              <a:t>nije dopušteno slanje uvredljiva sadržaja zbog nacionalne, rasne, spolne, vjerske ili koje druge pripadnosti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81&quot;&gt;&lt;property id=&quot;20148&quot; value=&quot;5&quot;/&gt;&lt;property id=&quot;20300&quot; value=&quot;Slide 4 - &amp;quot;NASLOV CJELINE&amp;quot;&quot;/&gt;&lt;property id=&quot;20307&quot; value=&quot;262&quot;/&gt;&lt;/object&gt;&lt;object type=&quot;3&quot; unique_id=&quot;10210&quot;&gt;&lt;property id=&quot;20148&quot; value=&quot;5&quot;/&gt;&lt;property id=&quot;20300&quot; value=&quot;Slide 5 - &amp;quot;Podnaslov cjeline&amp;quot;&quot;/&gt;&lt;property id=&quot;20307&quot; value=&quot;271&quot;/&gt;&lt;/object&gt;&lt;object type=&quot;3&quot; unique_id=&quot;10289&quot;&gt;&lt;property id=&quot;20148&quot; value=&quot;5&quot;/&gt;&lt;property id=&quot;20300&quot; value=&quot;Slide 2 - &amp;quot;NASLOV CJELINE&amp;quot;&quot;/&gt;&lt;property id=&quot;20307&quot; value=&quot;273&quot;/&gt;&lt;/object&gt;&lt;object type=&quot;3&quot; unique_id=&quot;10290&quot;&gt;&lt;property id=&quot;20148&quot; value=&quot;5&quot;/&gt;&lt;property id=&quot;20300&quot; value=&quot;Slide 3 - &amp;quot;Podnaslov cjeline&amp;quot;&quot;/&gt;&lt;property id=&quot;20307&quot; value=&quot;275&quot;/&gt;&lt;/object&gt;&lt;object type=&quot;3&quot; unique_id=&quot;10291&quot;&gt;&lt;property id=&quot;20148&quot; value=&quot;5&quot;/&gt;&lt;property id=&quot;20300&quot; value=&quot;Slide 6 - &amp;quot;NASLOV CJELINE&amp;quot;&quot;/&gt;&lt;property id=&quot;20307&quot; value=&quot;274&quot;/&gt;&lt;/object&gt;&lt;object type=&quot;3&quot; unique_id=&quot;10314&quot;&gt;&lt;property id=&quot;20148&quot; value=&quot;5&quot;/&gt;&lt;property id=&quot;20300&quot; value=&quot;Slide 7 - &amp;quot;Podnaslov cjeline&amp;quot;&quot;/&gt;&lt;property id=&quot;20307&quot; value=&quot;276&quot;/&gt;&lt;/object&gt;&lt;object type=&quot;3&quot; unique_id=&quot;10315&quot;&gt;&lt;property id=&quot;20148&quot; value=&quot;5&quot;/&gt;&lt;property id=&quot;20300&quot; value=&quot;Slide 8 - &amp;quot;NASLOV CJELINE&amp;quot;&quot;/&gt;&lt;property id=&quot;20307&quot; value=&quot;277&quot;/&gt;&lt;/object&gt;&lt;object type=&quot;3&quot; unique_id=&quot;10316&quot;&gt;&lt;property id=&quot;20148&quot; value=&quot;5&quot;/&gt;&lt;property id=&quot;20300&quot; value=&quot;Slide 9 - &amp;quot;Podnaslov cjeline&amp;quot;&quot;/&gt;&lt;property id=&quot;20307&quot; value=&quot;278&quot;/&gt;&lt;/object&gt;&lt;object type=&quot;3&quot; unique_id=&quot;10317&quot;&gt;&lt;property id=&quot;20148&quot; value=&quot;5&quot;/&gt;&lt;property id=&quot;20300&quot; value=&quot;Slide 10 - &amp;quot;NASLOV CJELINE&amp;quot;&quot;/&gt;&lt;property id=&quot;20307&quot; value=&quot;279&quot;/&gt;&lt;/object&gt;&lt;object type=&quot;3&quot; unique_id=&quot;10318&quot;&gt;&lt;property id=&quot;20148&quot; value=&quot;5&quot;/&gt;&lt;property id=&quot;20300&quot; value=&quot;Slide 11 - &amp;quot;Podnaslov cjeline&amp;quot;&quot;/&gt;&lt;property id=&quot;20307&quot; value=&quot;280&quot;/&gt;&lt;/object&gt;&lt;object type=&quot;3&quot; unique_id=&quot;10319&quot;&gt;&lt;property id=&quot;20148&quot; value=&quot;5&quot;/&gt;&lt;property id=&quot;20300&quot; value=&quot;Slide 12 - &amp;quot;NASLOV CJELINE&amp;quot;&quot;/&gt;&lt;property id=&quot;20307&quot; value=&quot;281&quot;/&gt;&lt;/object&gt;&lt;object type=&quot;3&quot; unique_id=&quot;10320&quot;&gt;&lt;property id=&quot;20148&quot; value=&quot;5&quot;/&gt;&lt;property id=&quot;20300&quot; value=&quot;Slide 13 - &amp;quot;Podnaslov cjeline&amp;quot;&quot;/&gt;&lt;property id=&quot;20307&quot; value=&quot;282&quot;/&gt;&lt;/object&gt;&lt;object type=&quot;3&quot; unique_id=&quot;10321&quot;&gt;&lt;property id=&quot;20148&quot; value=&quot;5&quot;/&gt;&lt;property id=&quot;20300&quot; value=&quot;Slide 14 - &amp;quot;NASLOV CJELINE&amp;quot;&quot;/&gt;&lt;property id=&quot;20307&quot; value=&quot;283&quot;/&gt;&lt;/object&gt;&lt;object type=&quot;3&quot; unique_id=&quot;10322&quot;&gt;&lt;property id=&quot;20148&quot; value=&quot;5&quot;/&gt;&lt;property id=&quot;20300&quot; value=&quot;Slide 15 - &amp;quot;Podnaslov cjeline&amp;quot;&quot;/&gt;&lt;property id=&quot;20307&quot; value=&quot;284&quot;/&gt;&lt;/object&gt;&lt;object type=&quot;3&quot; unique_id=&quot;10323&quot;&gt;&lt;property id=&quot;20148&quot; value=&quot;5&quot;/&gt;&lt;property id=&quot;20300&quot; value=&quot;Slide 16 - &amp;quot;NASLOV CJELINE&amp;quot;&quot;/&gt;&lt;property id=&quot;20307&quot; value=&quot;285&quot;/&gt;&lt;/object&gt;&lt;object type=&quot;3&quot; unique_id=&quot;10324&quot;&gt;&lt;property id=&quot;20148&quot; value=&quot;5&quot;/&gt;&lt;property id=&quot;20300&quot; value=&quot;Slide 17 - &amp;quot;Podnaslov cjeline&amp;quot;&quot;/&gt;&lt;property id=&quot;20307&quot; value=&quot;286&quot;/&gt;&lt;/object&gt;&lt;object type=&quot;3&quot; unique_id=&quot;10325&quot;&gt;&lt;property id=&quot;20148&quot; value=&quot;5&quot;/&gt;&lt;property id=&quot;20300&quot; value=&quot;Slide 19 - &amp;quot;Podnaslov cjeline&amp;quot;&quot;/&gt;&lt;property id=&quot;20307&quot; value=&quot;288&quot;/&gt;&lt;/object&gt;&lt;object type=&quot;3&quot; unique_id=&quot;10326&quot;&gt;&lt;property id=&quot;20148&quot; value=&quot;5&quot;/&gt;&lt;property id=&quot;20300&quot; value=&quot;Slide 18 - &amp;quot;NASLOV CJELINE&amp;quot;&quot;/&gt;&lt;property id=&quot;20307&quot; value=&quot;287&quot;/&gt;&lt;/object&gt;&lt;object type=&quot;3&quot; unique_id=&quot;10444&quot;&gt;&lt;property id=&quot;20148&quot; value=&quot;5&quot;/&gt;&lt;property id=&quot;20300&quot; value=&quot;Slide 20 - &amp;quot;NASLOV CJELINE&amp;quot;&quot;/&gt;&lt;property id=&quot;20307&quot; value=&quot;289&quot;/&gt;&lt;/object&gt;&lt;object type=&quot;3&quot; unique_id=&quot;10445&quot;&gt;&lt;property id=&quot;20148&quot; value=&quot;5&quot;/&gt;&lt;property id=&quot;20300&quot; value=&quot;Slide 21 - &amp;quot;Podnaslov cjeline&amp;quot;&quot;/&gt;&lt;property id=&quot;20307&quot; value=&quot;290&quot;/&gt;&lt;/object&gt;&lt;object type=&quot;3&quot; unique_id=&quot;10546&quot;&gt;&lt;property id=&quot;20148&quot; value=&quot;5&quot;/&gt;&lt;property id=&quot;20300&quot; value=&quot;Slide 22 - &amp;quot;NASLOV CJELINE&amp;quot;&quot;/&gt;&lt;property id=&quot;20307&quot; value=&quot;291&quot;/&gt;&lt;/object&gt;&lt;object type=&quot;3&quot; unique_id=&quot;10547&quot;&gt;&lt;property id=&quot;20148&quot; value=&quot;5&quot;/&gt;&lt;property id=&quot;20300&quot; value=&quot;Slide 23 - &amp;quot;Podnaslov cjeline&amp;quot;&quot;/&gt;&lt;property id=&quot;20307&quot; value=&quot;292&quot;/&gt;&lt;/object&gt;&lt;object type=&quot;3&quot; unique_id=&quot;10656&quot;&gt;&lt;property id=&quot;20148&quot; value=&quot;5&quot;/&gt;&lt;property id=&quot;20300&quot; value=&quot;Slide 24 - &amp;quot;NASLOV CJELINE&amp;quot;&quot;/&gt;&lt;property id=&quot;20307&quot; value=&quot;293&quot;/&gt;&lt;/object&gt;&lt;object type=&quot;3&quot; unique_id=&quot;10657&quot;&gt;&lt;property id=&quot;20148&quot; value=&quot;5&quot;/&gt;&lt;property id=&quot;20300&quot; value=&quot;Slide 25 - &amp;quot;Podnaslov cjeline&amp;quot;&quot;/&gt;&lt;property id=&quot;20307&quot; value=&quot;29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dloge za 6. poglavlj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Podloge za 6. poglavlje</Template>
  <TotalTime>38</TotalTime>
  <Words>391</Words>
  <Application>Microsoft Office PowerPoint</Application>
  <PresentationFormat>Prikaz na zaslonu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Podloge za 6. poglavlje</vt:lpstr>
      <vt:lpstr>INTERNET</vt:lpstr>
      <vt:lpstr>World Wide Web</vt:lpstr>
      <vt:lpstr>World Wide Web</vt:lpstr>
      <vt:lpstr>Elektronička pošta</vt:lpstr>
      <vt:lpstr>Elektronička pošta</vt:lpstr>
      <vt:lpstr>Prijenos datoteka – FTP</vt:lpstr>
      <vt:lpstr>Telnet </vt:lpstr>
      <vt:lpstr>Popularne mogućnosti interneta</vt:lpstr>
      <vt:lpstr>Netiquette – pravila ponašanja na internetu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</dc:title>
  <dc:creator>prof</dc:creator>
  <cp:lastModifiedBy>Prezentacije</cp:lastModifiedBy>
  <cp:revision>7</cp:revision>
  <dcterms:created xsi:type="dcterms:W3CDTF">2010-04-25T15:19:14Z</dcterms:created>
  <dcterms:modified xsi:type="dcterms:W3CDTF">2016-05-25T10:18:59Z</dcterms:modified>
</cp:coreProperties>
</file>