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60" r:id="rId3"/>
    <p:sldId id="257" r:id="rId4"/>
    <p:sldId id="261" r:id="rId5"/>
    <p:sldId id="263" r:id="rId6"/>
    <p:sldId id="259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CFB690-E7D8-6A4F-A973-6B50536BF9CA}" v="310" dt="2023-09-15T07:13:09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0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70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4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9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0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6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8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3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3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5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3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Operacijski sustav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 vert="horz" lIns="0" tIns="0" rIns="0" bIns="0" rtlCol="0">
            <a:normAutofit/>
          </a:bodyPr>
          <a:lstStyle/>
          <a:p>
            <a:pPr algn="l"/>
            <a:r>
              <a:rPr lang="en-US"/>
              <a:t>Marin Pašić, prof.</a:t>
            </a:r>
          </a:p>
        </p:txBody>
      </p:sp>
      <p:pic>
        <p:nvPicPr>
          <p:cNvPr id="4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8FD5423E-87F5-EA4B-5AD9-76CFBB444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r="2056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8A367-41D4-4E5A-1EAD-74BFD740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671" y="1651817"/>
            <a:ext cx="4385187" cy="19762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 err="1"/>
              <a:t>Koje</a:t>
            </a:r>
            <a:r>
              <a:rPr lang="en-US" b="1" dirty="0"/>
              <a:t> </a:t>
            </a:r>
            <a:r>
              <a:rPr lang="en-US" b="1" dirty="0" err="1"/>
              <a:t>operacijske</a:t>
            </a:r>
            <a:r>
              <a:rPr lang="en-US" b="1" dirty="0"/>
              <a:t> </a:t>
            </a:r>
            <a:r>
              <a:rPr lang="en-US" b="1" dirty="0" err="1"/>
              <a:t>sustave</a:t>
            </a:r>
            <a:r>
              <a:rPr lang="en-US" b="1" dirty="0"/>
              <a:t> </a:t>
            </a:r>
            <a:r>
              <a:rPr lang="en-US" b="1" dirty="0" err="1"/>
              <a:t>poznajete</a:t>
            </a:r>
            <a:r>
              <a:rPr lang="en-US" b="1" dirty="0"/>
              <a:t>?</a:t>
            </a:r>
            <a:endParaRPr lang="en-US" b="1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A99082C-DFB7-4A76-AEF9-CC7776D13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8" y="1"/>
            <a:ext cx="7602071" cy="484093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A cartoon penguin with yellow feet&#10;&#10;Description automatically generated">
            <a:extLst>
              <a:ext uri="{FF2B5EF4-FFF2-40B4-BE49-F238E27FC236}">
                <a16:creationId xmlns:a16="http://schemas.microsoft.com/office/drawing/2014/main" id="{F7C19DD2-A8BE-26AC-B54E-F1BC92970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917" y="1042087"/>
            <a:ext cx="1870555" cy="2215609"/>
          </a:xfrm>
          <a:prstGeom prst="rect">
            <a:avLst/>
          </a:prstGeom>
        </p:spPr>
      </p:pic>
      <p:pic>
        <p:nvPicPr>
          <p:cNvPr id="6" name="Picture 5" descr="A green robot with two horns&#10;&#10;Description automatically generated">
            <a:extLst>
              <a:ext uri="{FF2B5EF4-FFF2-40B4-BE49-F238E27FC236}">
                <a16:creationId xmlns:a16="http://schemas.microsoft.com/office/drawing/2014/main" id="{FCC330FC-3C0B-4560-1AD1-0B600A65A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885" y="1058175"/>
            <a:ext cx="1888806" cy="2215609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35CD886-02A5-44BE-B07A-B120E39D7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04329"/>
            <a:ext cx="10680562" cy="1353672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y apple with a bite taken out of it&#10;&#10;Description automatically generated">
            <a:extLst>
              <a:ext uri="{FF2B5EF4-FFF2-40B4-BE49-F238E27FC236}">
                <a16:creationId xmlns:a16="http://schemas.microsoft.com/office/drawing/2014/main" id="{3C0DE41F-BE1C-5F70-DC95-740EE2253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285" y="3588078"/>
            <a:ext cx="2195187" cy="2195187"/>
          </a:xfrm>
          <a:prstGeom prst="rect">
            <a:avLst/>
          </a:prstGeom>
        </p:spPr>
      </p:pic>
      <p:pic>
        <p:nvPicPr>
          <p:cNvPr id="4" name="Picture 3" descr="A colorful square logo on a black background&#10;&#10;Description automatically generated">
            <a:extLst>
              <a:ext uri="{FF2B5EF4-FFF2-40B4-BE49-F238E27FC236}">
                <a16:creationId xmlns:a16="http://schemas.microsoft.com/office/drawing/2014/main" id="{98FACB69-9674-6263-F2E5-098F2A632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2885" y="3588078"/>
            <a:ext cx="2195187" cy="193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3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7004E-4444-664E-9434-0193243E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b="1">
                <a:cs typeface="Calibri Light"/>
              </a:rPr>
              <a:t>Što je OS?</a:t>
            </a:r>
            <a:endParaRPr lang="en-US" b="1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CB838C3A-7870-CA60-B532-0553E1180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77" y="2309041"/>
            <a:ext cx="5289227" cy="3990317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err="1">
                <a:ea typeface="+mn-lt"/>
                <a:cs typeface="+mn-lt"/>
              </a:rPr>
              <a:t>Skup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programa</a:t>
            </a:r>
            <a:r>
              <a:rPr lang="en-US" dirty="0">
                <a:ea typeface="+mn-lt"/>
                <a:cs typeface="+mn-lt"/>
              </a:rPr>
              <a:t> koji </a:t>
            </a:r>
            <a:r>
              <a:rPr lang="en-US" err="1">
                <a:ea typeface="+mn-lt"/>
                <a:cs typeface="+mn-lt"/>
              </a:rPr>
              <a:t>omogućuju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jednostavno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upravljanje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računalom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pokretanje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drugih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programa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rad s </a:t>
            </a:r>
            <a:r>
              <a:rPr lang="en-US" err="1">
                <a:ea typeface="+mn-lt"/>
                <a:cs typeface="+mn-lt"/>
              </a:rPr>
              <a:t>datotekama</a:t>
            </a:r>
            <a:endParaRPr lang="en-US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Bez </a:t>
            </a:r>
            <a:r>
              <a:rPr lang="en-US" err="1">
                <a:ea typeface="+mn-lt"/>
                <a:cs typeface="+mn-lt"/>
              </a:rPr>
              <a:t>operacijskog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sustava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milijuni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signala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podataka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naredbi</a:t>
            </a:r>
            <a:r>
              <a:rPr lang="en-US" dirty="0">
                <a:ea typeface="+mn-lt"/>
                <a:cs typeface="+mn-lt"/>
              </a:rPr>
              <a:t> ne bi </a:t>
            </a:r>
            <a:r>
              <a:rPr lang="en-US" err="1">
                <a:ea typeface="+mn-lt"/>
                <a:cs typeface="+mn-lt"/>
              </a:rPr>
              <a:t>radili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povezano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učinkovito</a:t>
            </a:r>
            <a:r>
              <a:rPr lang="en-US" dirty="0">
                <a:ea typeface="+mn-lt"/>
                <a:cs typeface="+mn-lt"/>
              </a:rPr>
              <a:t>!</a:t>
            </a:r>
            <a:endParaRPr lang="en-US">
              <a:cs typeface="Calibri"/>
            </a:endParaRPr>
          </a:p>
          <a:p>
            <a:r>
              <a:rPr lang="en-US" err="1">
                <a:ea typeface="+mn-lt"/>
                <a:cs typeface="+mn-lt"/>
              </a:rPr>
              <a:t>Najrašireniji</a:t>
            </a:r>
            <a:r>
              <a:rPr lang="en-US" dirty="0">
                <a:ea typeface="+mn-lt"/>
                <a:cs typeface="+mn-lt"/>
              </a:rPr>
              <a:t>: Microsoft Windows, Linux</a:t>
            </a:r>
            <a:endParaRPr lang="en-US">
              <a:cs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A screenshot of a computer&#10;&#10;Description automatically generated">
            <a:extLst>
              <a:ext uri="{FF2B5EF4-FFF2-40B4-BE49-F238E27FC236}">
                <a16:creationId xmlns:a16="http://schemas.microsoft.com/office/drawing/2014/main" id="{6FFAF939-4B08-CA58-EFA5-D8397D939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0" r="3533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9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3CFE0-9C7D-A78F-8428-30BE7EAE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Znakovno</a:t>
            </a:r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korisničko</a:t>
            </a:r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sučelje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769EC-AC34-00E4-9974-B0B998B6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 starije generacije: DOS, UNIX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mputer screen shot of a black screen&#10;&#10;Description automatically generated">
            <a:extLst>
              <a:ext uri="{FF2B5EF4-FFF2-40B4-BE49-F238E27FC236}">
                <a16:creationId xmlns:a16="http://schemas.microsoft.com/office/drawing/2014/main" id="{E8F82018-B65F-9B72-0095-E57F357D9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854" y="640080"/>
            <a:ext cx="6361499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3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3CFE0-9C7D-A78F-8428-30BE7EAE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/>
              <a:t>Grafičko</a:t>
            </a:r>
            <a:r>
              <a:rPr lang="en-US" sz="2800" b="1" kern="1200">
                <a:latin typeface="+mj-lt"/>
                <a:ea typeface="+mj-ea"/>
                <a:cs typeface="+mj-cs"/>
              </a:rPr>
              <a:t> korisničko sučelje</a:t>
            </a:r>
            <a:endParaRPr lang="en-US" sz="2800" b="1" kern="1200">
              <a:latin typeface="+mj-lt"/>
              <a:cs typeface="Calibri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769EC-AC34-00E4-9974-B0B998B6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4"/>
            <a:ext cx="3243262" cy="21018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GUI</a:t>
            </a:r>
          </a:p>
          <a:p>
            <a:r>
              <a:rPr lang="en-US" dirty="0"/>
              <a:t>1973</a:t>
            </a:r>
            <a:r>
              <a:rPr lang="en-US" dirty="0">
                <a:cs typeface="Calibri"/>
              </a:rPr>
              <a:t>. Xerox Alto 1.računalo s GUI </a:t>
            </a:r>
            <a:r>
              <a:rPr lang="en-US" dirty="0" err="1">
                <a:cs typeface="Calibri"/>
              </a:rPr>
              <a:t>sučeljem</a:t>
            </a:r>
            <a:endParaRPr lang="en-US" dirty="0">
              <a:cs typeface="Calibri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C8F89C6-14A6-6C35-3842-1BA38A3FE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9" r="-1" b="-1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6" name="Picture 5" descr="A computer monitor and keyboard&#10;&#10;Description automatically generated">
            <a:extLst>
              <a:ext uri="{FF2B5EF4-FFF2-40B4-BE49-F238E27FC236}">
                <a16:creationId xmlns:a16="http://schemas.microsoft.com/office/drawing/2014/main" id="{E7995FC8-82A9-8759-F7C9-477CCE0777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7244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1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0FC56-2AE7-CE14-30ED-994D87418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cs typeface="Calibri Light"/>
              </a:rPr>
              <a:t>Operacijski sustav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5711-FB4D-8A9B-2EAB-4C4EE80B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901298" cy="484753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3000" err="1">
                <a:ea typeface="+mn-lt"/>
                <a:cs typeface="+mn-lt"/>
              </a:rPr>
              <a:t>Temeljni</a:t>
            </a:r>
            <a:r>
              <a:rPr lang="en-US" sz="3000" dirty="0">
                <a:ea typeface="+mn-lt"/>
                <a:cs typeface="+mn-lt"/>
              </a:rPr>
              <a:t> je </a:t>
            </a:r>
            <a:r>
              <a:rPr lang="en-US" sz="3000" err="1">
                <a:ea typeface="+mn-lt"/>
                <a:cs typeface="+mn-lt"/>
              </a:rPr>
              <a:t>dio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softvera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neophodan</a:t>
            </a:r>
            <a:r>
              <a:rPr lang="en-US" sz="3000" dirty="0">
                <a:ea typeface="+mn-lt"/>
                <a:cs typeface="+mn-lt"/>
              </a:rPr>
              <a:t> za rad </a:t>
            </a:r>
            <a:r>
              <a:rPr lang="en-US" sz="3000" err="1">
                <a:ea typeface="+mn-lt"/>
                <a:cs typeface="+mn-lt"/>
              </a:rPr>
              <a:t>računalom</a:t>
            </a:r>
            <a:endParaRPr lang="en-US" sz="3000">
              <a:cs typeface="Calibri"/>
            </a:endParaRPr>
          </a:p>
          <a:p>
            <a:r>
              <a:rPr lang="en-US" sz="3000" err="1">
                <a:ea typeface="+mn-lt"/>
                <a:cs typeface="+mn-lt"/>
              </a:rPr>
              <a:t>Pokreće</a:t>
            </a:r>
            <a:r>
              <a:rPr lang="en-US" sz="3000" dirty="0">
                <a:ea typeface="+mn-lt"/>
                <a:cs typeface="+mn-lt"/>
              </a:rPr>
              <a:t> se </a:t>
            </a:r>
            <a:r>
              <a:rPr lang="en-US" sz="3000" err="1">
                <a:ea typeface="+mn-lt"/>
                <a:cs typeface="+mn-lt"/>
              </a:rPr>
              <a:t>automatski</a:t>
            </a:r>
            <a:r>
              <a:rPr lang="en-US" sz="3000" dirty="0">
                <a:ea typeface="+mn-lt"/>
                <a:cs typeface="+mn-lt"/>
              </a:rPr>
              <a:t>, </a:t>
            </a:r>
            <a:r>
              <a:rPr lang="en-US" sz="3000" err="1">
                <a:ea typeface="+mn-lt"/>
                <a:cs typeface="+mn-lt"/>
              </a:rPr>
              <a:t>uključivanjem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računala</a:t>
            </a:r>
            <a:endParaRPr lang="en-US" sz="3000">
              <a:cs typeface="Calibri"/>
            </a:endParaRPr>
          </a:p>
          <a:p>
            <a:r>
              <a:rPr lang="en-US" sz="3000" dirty="0">
                <a:ea typeface="+mn-lt"/>
                <a:cs typeface="+mn-lt"/>
              </a:rPr>
              <a:t>OS </a:t>
            </a:r>
            <a:r>
              <a:rPr lang="en-US" sz="3000" err="1">
                <a:ea typeface="+mn-lt"/>
                <a:cs typeface="+mn-lt"/>
              </a:rPr>
              <a:t>povezuje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i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nadzire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sve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uređaje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računala</a:t>
            </a:r>
            <a:r>
              <a:rPr lang="en-US" sz="3000" dirty="0">
                <a:ea typeface="+mn-lt"/>
                <a:cs typeface="+mn-lt"/>
              </a:rPr>
              <a:t> u </a:t>
            </a:r>
            <a:r>
              <a:rPr lang="en-US" sz="3000" err="1">
                <a:ea typeface="+mn-lt"/>
                <a:cs typeface="+mn-lt"/>
              </a:rPr>
              <a:t>jedinstvenu</a:t>
            </a:r>
            <a:r>
              <a:rPr lang="en-US" sz="3000" dirty="0">
                <a:ea typeface="+mn-lt"/>
                <a:cs typeface="+mn-lt"/>
              </a:rPr>
              <a:t>, </a:t>
            </a:r>
            <a:r>
              <a:rPr lang="en-US" sz="3000" err="1">
                <a:ea typeface="+mn-lt"/>
                <a:cs typeface="+mn-lt"/>
              </a:rPr>
              <a:t>skladnu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i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djelotvornu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cjelinu</a:t>
            </a:r>
            <a:r>
              <a:rPr lang="en-US" sz="3000" dirty="0">
                <a:ea typeface="+mn-lt"/>
                <a:cs typeface="+mn-lt"/>
              </a:rPr>
              <a:t>!</a:t>
            </a:r>
          </a:p>
          <a:p>
            <a:r>
              <a:rPr lang="en-US" sz="3000" dirty="0"/>
              <a:t>OS </a:t>
            </a:r>
            <a:r>
              <a:rPr lang="en-US" sz="3000" err="1"/>
              <a:t>omogućuje</a:t>
            </a:r>
            <a:r>
              <a:rPr lang="en-US" sz="3000" dirty="0"/>
              <a:t> </a:t>
            </a:r>
            <a:r>
              <a:rPr lang="en-US" sz="3000" err="1"/>
              <a:t>upravljanje</a:t>
            </a:r>
            <a:r>
              <a:rPr lang="en-US" sz="3000" dirty="0"/>
              <a:t> </a:t>
            </a:r>
            <a:r>
              <a:rPr lang="en-US" sz="3000" err="1"/>
              <a:t>računalom</a:t>
            </a:r>
            <a:r>
              <a:rPr lang="en-US" sz="3000" dirty="0"/>
              <a:t> </a:t>
            </a:r>
            <a:r>
              <a:rPr lang="en-US" sz="3000" err="1"/>
              <a:t>i</a:t>
            </a:r>
            <a:r>
              <a:rPr lang="en-US" sz="3000" dirty="0"/>
              <a:t> </a:t>
            </a:r>
            <a:r>
              <a:rPr lang="en-US" sz="3000" err="1"/>
              <a:t>nadzor</a:t>
            </a:r>
            <a:r>
              <a:rPr lang="en-US" sz="3000" dirty="0"/>
              <a:t> </a:t>
            </a:r>
            <a:r>
              <a:rPr lang="en-US" sz="3000" err="1"/>
              <a:t>računala</a:t>
            </a:r>
            <a:r>
              <a:rPr lang="en-US" sz="3000" dirty="0"/>
              <a:t>!</a:t>
            </a:r>
            <a:endParaRPr lang="en-US" sz="3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22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55665-F711-5598-5922-E8796A21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1"/>
            <a:ext cx="10909640" cy="1124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Windows vs. Linux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927F22-D7EA-03F6-A4B1-65CFDC6D6C9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F6D832-3715-51DA-E213-4D703CB97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731849"/>
              </p:ext>
            </p:extLst>
          </p:nvPr>
        </p:nvGraphicFramePr>
        <p:xfrm>
          <a:off x="1126901" y="1878169"/>
          <a:ext cx="10023193" cy="4342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207">
                  <a:extLst>
                    <a:ext uri="{9D8B030D-6E8A-4147-A177-3AD203B41FA5}">
                      <a16:colId xmlns:a16="http://schemas.microsoft.com/office/drawing/2014/main" val="720397478"/>
                    </a:ext>
                  </a:extLst>
                </a:gridCol>
                <a:gridCol w="3045953">
                  <a:extLst>
                    <a:ext uri="{9D8B030D-6E8A-4147-A177-3AD203B41FA5}">
                      <a16:colId xmlns:a16="http://schemas.microsoft.com/office/drawing/2014/main" val="3237720346"/>
                    </a:ext>
                  </a:extLst>
                </a:gridCol>
                <a:gridCol w="1887033">
                  <a:extLst>
                    <a:ext uri="{9D8B030D-6E8A-4147-A177-3AD203B41FA5}">
                      <a16:colId xmlns:a16="http://schemas.microsoft.com/office/drawing/2014/main" val="1631811219"/>
                    </a:ext>
                  </a:extLst>
                </a:gridCol>
              </a:tblGrid>
              <a:tr h="394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</a:rPr>
                        <a:t>KATEGORIJE</a:t>
                      </a:r>
                      <a:endParaRPr lang="en-US" sz="240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</a:rPr>
                        <a:t>MS Windows</a:t>
                      </a:r>
                      <a:endParaRPr lang="en-US" sz="2400">
                        <a:effectLst/>
                      </a:endParaRPr>
                    </a:p>
                  </a:txBody>
                  <a:tcPr marL="70662" marR="706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</a:rPr>
                        <a:t>Linux</a:t>
                      </a:r>
                      <a:endParaRPr lang="en-US" sz="2400">
                        <a:effectLst/>
                      </a:endParaRPr>
                    </a:p>
                  </a:txBody>
                  <a:tcPr marL="70662" marR="70662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812559"/>
                  </a:ext>
                </a:extLst>
              </a:tr>
              <a:tr h="496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effectLst/>
                        </a:rPr>
                        <a:t>Cijena</a:t>
                      </a:r>
                      <a:endParaRPr lang="en-US" sz="1900" dirty="0" err="1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+</a:t>
                      </a:r>
                      <a:endParaRPr lang="en-US" sz="1900" dirty="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224694"/>
                  </a:ext>
                </a:extLst>
              </a:tr>
              <a:tr h="496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effectLst/>
                        </a:rPr>
                        <a:t>Zaštita</a:t>
                      </a:r>
                      <a:r>
                        <a:rPr lang="en-US" sz="1900" b="1" dirty="0">
                          <a:effectLst/>
                        </a:rPr>
                        <a:t> od </a:t>
                      </a:r>
                      <a:r>
                        <a:rPr lang="en-US" sz="1900" b="1" dirty="0" err="1">
                          <a:effectLst/>
                        </a:rPr>
                        <a:t>virusa</a:t>
                      </a:r>
                      <a:r>
                        <a:rPr lang="en-US" sz="1900" b="1" dirty="0">
                          <a:effectLst/>
                        </a:rPr>
                        <a:t> (</a:t>
                      </a:r>
                      <a:r>
                        <a:rPr lang="en-US" sz="1900" b="1" dirty="0" err="1">
                          <a:effectLst/>
                        </a:rPr>
                        <a:t>Sigurnost</a:t>
                      </a:r>
                      <a:r>
                        <a:rPr lang="en-US" sz="1900" b="1" dirty="0">
                          <a:effectLst/>
                        </a:rPr>
                        <a:t>)</a:t>
                      </a:r>
                      <a:endParaRPr lang="en-US" sz="1900" dirty="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+</a:t>
                      </a:r>
                      <a:endParaRPr lang="en-US" sz="1900" dirty="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98301"/>
                  </a:ext>
                </a:extLst>
              </a:tr>
              <a:tr h="469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effectLst/>
                        </a:rPr>
                        <a:t>Kompatibilnost</a:t>
                      </a:r>
                      <a:r>
                        <a:rPr lang="en-US" sz="1900" b="1" dirty="0">
                          <a:effectLst/>
                        </a:rPr>
                        <a:t> </a:t>
                      </a:r>
                      <a:r>
                        <a:rPr lang="en-US" sz="1900" b="1" dirty="0" err="1">
                          <a:effectLst/>
                        </a:rPr>
                        <a:t>sa</a:t>
                      </a:r>
                      <a:r>
                        <a:rPr lang="en-US" sz="1900" b="1" dirty="0">
                          <a:effectLst/>
                        </a:rPr>
                        <a:t> </a:t>
                      </a:r>
                      <a:r>
                        <a:rPr lang="en-US" sz="1900" b="1" dirty="0" err="1">
                          <a:effectLst/>
                        </a:rPr>
                        <a:t>programima</a:t>
                      </a:r>
                      <a:r>
                        <a:rPr lang="en-US" sz="1900" b="1" dirty="0">
                          <a:effectLst/>
                        </a:rPr>
                        <a:t> (</a:t>
                      </a:r>
                      <a:r>
                        <a:rPr lang="en-US" sz="1900" b="1" dirty="0" err="1">
                          <a:effectLst/>
                        </a:rPr>
                        <a:t>Dostupnost</a:t>
                      </a:r>
                      <a:r>
                        <a:rPr lang="en-US" sz="1900" b="1" dirty="0">
                          <a:effectLst/>
                        </a:rPr>
                        <a:t>)</a:t>
                      </a:r>
                      <a:endParaRPr lang="en-US" sz="1900" dirty="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+</a:t>
                      </a:r>
                      <a:endParaRPr lang="en-US" sz="1900" dirty="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024733"/>
                  </a:ext>
                </a:extLst>
              </a:tr>
              <a:tr h="496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effectLst/>
                        </a:rPr>
                        <a:t>Jednostavnost</a:t>
                      </a:r>
                      <a:r>
                        <a:rPr lang="en-US" sz="1900" b="1" dirty="0">
                          <a:effectLst/>
                        </a:rPr>
                        <a:t> </a:t>
                      </a:r>
                      <a:r>
                        <a:rPr lang="en-US" sz="1900" b="1" dirty="0" err="1">
                          <a:effectLst/>
                        </a:rPr>
                        <a:t>korištenja</a:t>
                      </a:r>
                      <a:r>
                        <a:rPr lang="en-US" sz="1900" b="1" dirty="0">
                          <a:effectLst/>
                        </a:rPr>
                        <a:t> (</a:t>
                      </a:r>
                      <a:r>
                        <a:rPr lang="en-US" sz="1900" b="1" dirty="0" err="1">
                          <a:effectLst/>
                        </a:rPr>
                        <a:t>Sučelje</a:t>
                      </a:r>
                      <a:r>
                        <a:rPr lang="en-US" sz="1900" b="1" dirty="0">
                          <a:effectLst/>
                        </a:rPr>
                        <a:t>)</a:t>
                      </a:r>
                      <a:endParaRPr lang="en-US" sz="1900" dirty="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+</a:t>
                      </a:r>
                      <a:endParaRPr lang="en-US" sz="1900" dirty="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88922"/>
                  </a:ext>
                </a:extLst>
              </a:tr>
              <a:tr h="496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effectLst/>
                        </a:rPr>
                        <a:t>Platforma</a:t>
                      </a:r>
                      <a:r>
                        <a:rPr lang="en-US" sz="1900" b="1" dirty="0">
                          <a:effectLst/>
                        </a:rPr>
                        <a:t> za </a:t>
                      </a:r>
                      <a:r>
                        <a:rPr lang="en-US" sz="1900" b="1" dirty="0" err="1">
                          <a:effectLst/>
                        </a:rPr>
                        <a:t>igrice</a:t>
                      </a:r>
                      <a:endParaRPr lang="en-US" sz="1900" dirty="0" err="1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+</a:t>
                      </a:r>
                      <a:endParaRPr lang="en-US" sz="1900" dirty="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446751"/>
                  </a:ext>
                </a:extLst>
              </a:tr>
              <a:tr h="496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effectLst/>
                        </a:rPr>
                        <a:t>Brzina</a:t>
                      </a:r>
                      <a:endParaRPr lang="en-US" sz="1900" dirty="0" err="1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+</a:t>
                      </a:r>
                      <a:endParaRPr lang="en-US" sz="1900" dirty="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746663"/>
                  </a:ext>
                </a:extLst>
              </a:tr>
              <a:tr h="496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effectLst/>
                        </a:rPr>
                        <a:t>Podrška</a:t>
                      </a:r>
                      <a:r>
                        <a:rPr lang="en-US" sz="1900" b="1" dirty="0">
                          <a:effectLst/>
                        </a:rPr>
                        <a:t> za hardware</a:t>
                      </a:r>
                      <a:endParaRPr lang="en-US" sz="1900" dirty="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+</a:t>
                      </a:r>
                      <a:endParaRPr lang="en-US" sz="1900" dirty="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021437"/>
                  </a:ext>
                </a:extLst>
              </a:tr>
              <a:tr h="496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effectLst/>
                        </a:rPr>
                        <a:t>Fleksibilnost</a:t>
                      </a:r>
                      <a:r>
                        <a:rPr lang="en-US" sz="1900" b="1" dirty="0">
                          <a:effectLst/>
                        </a:rPr>
                        <a:t> (</a:t>
                      </a:r>
                      <a:r>
                        <a:rPr lang="en-US" sz="1900" b="1" dirty="0" err="1">
                          <a:effectLst/>
                        </a:rPr>
                        <a:t>Izmjena</a:t>
                      </a:r>
                      <a:r>
                        <a:rPr lang="en-US" sz="1900" b="1" dirty="0">
                          <a:effectLst/>
                        </a:rPr>
                        <a:t> </a:t>
                      </a:r>
                      <a:r>
                        <a:rPr lang="en-US" sz="1900" b="1" dirty="0" err="1">
                          <a:effectLst/>
                        </a:rPr>
                        <a:t>sučelja</a:t>
                      </a:r>
                      <a:r>
                        <a:rPr lang="en-US" sz="1900" b="1" dirty="0">
                          <a:effectLst/>
                        </a:rPr>
                        <a:t>)</a:t>
                      </a:r>
                      <a:endParaRPr lang="en-US" sz="1900" dirty="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+</a:t>
                      </a:r>
                      <a:endParaRPr lang="en-US" sz="1900" dirty="0">
                        <a:effectLst/>
                      </a:endParaRPr>
                    </a:p>
                  </a:txBody>
                  <a:tcPr marL="70662" marR="7066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079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16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0CCA94-1EBB-459E-A4DB-4C18F18A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Samostalni 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681E1D-5ABA-466E-B5DE-E216711FF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Pronađi na internetu najveće prednosti i nedostatke </a:t>
            </a:r>
            <a:r>
              <a:rPr lang="hr-HR" b="1" dirty="0"/>
              <a:t>ANDROID</a:t>
            </a:r>
            <a:r>
              <a:rPr lang="hr-HR" dirty="0"/>
              <a:t> i </a:t>
            </a:r>
            <a:r>
              <a:rPr lang="hr-HR" b="1" dirty="0" err="1"/>
              <a:t>iOS</a:t>
            </a:r>
            <a:r>
              <a:rPr lang="hr-HR" dirty="0"/>
              <a:t> operacijskih sustava te ih zapiši u bilježnicu. </a:t>
            </a:r>
          </a:p>
          <a:p>
            <a:r>
              <a:rPr lang="hr-HR" i="1" dirty="0"/>
              <a:t>U kojim zemljama Svijeta se najviše koristi </a:t>
            </a:r>
            <a:r>
              <a:rPr lang="hr-HR" i="1" dirty="0" err="1"/>
              <a:t>iOS</a:t>
            </a:r>
            <a:r>
              <a:rPr lang="hr-HR" i="1" dirty="0"/>
              <a:t> operacijski sustav?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4499FD-000C-42D2-AD9C-CA0E7D1A1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85" y="3751730"/>
            <a:ext cx="3705786" cy="207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916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166</Words>
  <Application>Microsoft Office PowerPoint</Application>
  <PresentationFormat>Široki zaslon</PresentationFormat>
  <Paragraphs>40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Operacijski sustav</vt:lpstr>
      <vt:lpstr>Koje operacijske sustave poznajete?</vt:lpstr>
      <vt:lpstr>Što je OS?</vt:lpstr>
      <vt:lpstr>Znakovno korisničko sučelje</vt:lpstr>
      <vt:lpstr>Grafičko korisničko sučelje</vt:lpstr>
      <vt:lpstr>Operacijski sustav</vt:lpstr>
      <vt:lpstr>Windows vs. Linux</vt:lpstr>
      <vt:lpstr>Samostalni zadatak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Marin Pasic</cp:lastModifiedBy>
  <cp:revision>120</cp:revision>
  <dcterms:created xsi:type="dcterms:W3CDTF">2023-09-15T06:33:45Z</dcterms:created>
  <dcterms:modified xsi:type="dcterms:W3CDTF">2023-09-19T09:19:44Z</dcterms:modified>
</cp:coreProperties>
</file>