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3" r:id="rId2"/>
    <p:sldId id="274" r:id="rId3"/>
    <p:sldId id="284" r:id="rId4"/>
    <p:sldId id="285" r:id="rId5"/>
    <p:sldId id="286" r:id="rId6"/>
    <p:sldId id="287" r:id="rId7"/>
    <p:sldId id="278" r:id="rId8"/>
    <p:sldId id="279" r:id="rId9"/>
    <p:sldId id="275" r:id="rId10"/>
    <p:sldId id="276" r:id="rId11"/>
    <p:sldId id="280" r:id="rId12"/>
    <p:sldId id="277" r:id="rId13"/>
    <p:sldId id="283" r:id="rId14"/>
    <p:sldId id="281" r:id="rId15"/>
    <p:sldId id="282" r:id="rId16"/>
    <p:sldId id="288" r:id="rId17"/>
  </p:sldIdLst>
  <p:sldSz cx="9144000" cy="6858000" type="screen4x3"/>
  <p:notesSz cx="6858000" cy="9144000"/>
  <p:custDataLst>
    <p:tags r:id="rId19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58F"/>
    <a:srgbClr val="D6521E"/>
    <a:srgbClr val="007839"/>
    <a:srgbClr val="006CAE"/>
    <a:srgbClr val="439D3D"/>
    <a:srgbClr val="9C9F2F"/>
    <a:srgbClr val="06418B"/>
    <a:srgbClr val="611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4660"/>
  </p:normalViewPr>
  <p:slideViewPr>
    <p:cSldViewPr>
      <p:cViewPr varScale="1">
        <p:scale>
          <a:sx n="68" d="100"/>
          <a:sy n="68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61500-2BF1-448A-B3B5-CAE852E0D32A}" type="datetimeFigureOut">
              <a:rPr lang="sr-Latn-CS" smtClean="0"/>
              <a:pPr/>
              <a:t>21.1.2018.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7805-E2B3-4F88-880E-2E794E57C7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D080-9569-468D-B1AA-E11A3DB8BDA0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10AB-DDD5-4F9C-81CB-6F66D78E74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CD5C6-D113-4477-AC42-098D07FC7C37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843E-362E-4FE6-B022-8F758DA337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/>
          <a:lstStyle>
            <a:lvl1pPr>
              <a:buClr>
                <a:srgbClr val="7030A0"/>
              </a:buClr>
              <a:defRPr sz="1800"/>
            </a:lvl1pPr>
            <a:lvl2pPr>
              <a:buClr>
                <a:srgbClr val="7030A0"/>
              </a:buClr>
              <a:defRPr sz="1800"/>
            </a:lvl2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E0E3E-A798-4A32-A2EF-CD66216D3776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963F-55BC-4442-AEC5-EEBAC78D97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FEED-9C3F-4054-9109-412251D9C971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750C-ABBF-4908-8AB1-0210A96B53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104A5-0F3C-423C-94E2-237D0DD6CD32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58D9-0015-4561-A58D-508964C8DE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923F-F8AB-4EC5-A771-E169C8581A28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3F89-BD93-47B3-BF36-D373AE2C4F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842D7-23E2-4AA5-9DD0-0DD270626331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6227-A84B-4C84-9DDB-F6D02AC115E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9C9EE-2121-4DCE-9400-EF4A16881F80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228E-FE5E-46B5-BA76-2054D1E86B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Pritisnite ikonu za dodavanje slike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24E9-3C7B-4D5E-8EC7-FEE6408CBAF2}" type="datetime1">
              <a:rPr lang="sr-Latn-CS" smtClean="0"/>
              <a:pPr>
                <a:defRPr/>
              </a:pPr>
              <a:t>21.1.2018.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BB00-F36D-489C-AEDE-3543D5BB7F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85918" y="500042"/>
            <a:ext cx="692948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/>
              <a:t>Kliknite da biste uredili stil naslova matrice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596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C16847-63A2-4CB8-BDD4-060802E59FB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7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63" y="44926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/>
          <p:nvPr/>
        </p:nvSpPr>
        <p:spPr>
          <a:xfrm>
            <a:off x="1500188" y="6715125"/>
            <a:ext cx="5000625" cy="142875"/>
          </a:xfrm>
          <a:prstGeom prst="rect">
            <a:avLst/>
          </a:prstGeom>
          <a:solidFill>
            <a:srgbClr val="FDB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9" name="Rectangle 12"/>
          <p:cNvSpPr/>
          <p:nvPr/>
        </p:nvSpPr>
        <p:spPr>
          <a:xfrm>
            <a:off x="1500188" y="0"/>
            <a:ext cx="5000625" cy="142875"/>
          </a:xfrm>
          <a:prstGeom prst="rect">
            <a:avLst/>
          </a:prstGeom>
          <a:solidFill>
            <a:srgbClr val="FDB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813" y="642938"/>
            <a:ext cx="373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41" y="44926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500166" y="0"/>
            <a:ext cx="5000625" cy="142875"/>
          </a:xfrm>
          <a:prstGeom prst="rect">
            <a:avLst/>
          </a:prstGeom>
          <a:solidFill>
            <a:srgbClr val="FF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5791" y="612775"/>
            <a:ext cx="4286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4"/>
          <p:cNvSpPr/>
          <p:nvPr/>
        </p:nvSpPr>
        <p:spPr>
          <a:xfrm>
            <a:off x="1500166" y="6715125"/>
            <a:ext cx="5000625" cy="142875"/>
          </a:xfrm>
          <a:prstGeom prst="rect">
            <a:avLst/>
          </a:prstGeom>
          <a:solidFill>
            <a:srgbClr val="FF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7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63" y="44926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1"/>
          <p:cNvSpPr/>
          <p:nvPr/>
        </p:nvSpPr>
        <p:spPr>
          <a:xfrm>
            <a:off x="1500188" y="6715125"/>
            <a:ext cx="5000625" cy="1428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9" name="Rectangle 12"/>
          <p:cNvSpPr/>
          <p:nvPr/>
        </p:nvSpPr>
        <p:spPr>
          <a:xfrm>
            <a:off x="1500188" y="0"/>
            <a:ext cx="5000625" cy="142875"/>
          </a:xfrm>
          <a:prstGeom prst="rect">
            <a:avLst/>
          </a:prstGeom>
          <a:solidFill>
            <a:srgbClr val="9C2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5813" y="627063"/>
            <a:ext cx="444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11"/>
          <p:cNvSpPr/>
          <p:nvPr/>
        </p:nvSpPr>
        <p:spPr>
          <a:xfrm>
            <a:off x="1500188" y="6715125"/>
            <a:ext cx="5000625" cy="142875"/>
          </a:xfrm>
          <a:prstGeom prst="rect">
            <a:avLst/>
          </a:prstGeom>
          <a:solidFill>
            <a:srgbClr val="611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23" name="Rectangle 12"/>
          <p:cNvSpPr/>
          <p:nvPr/>
        </p:nvSpPr>
        <p:spPr>
          <a:xfrm>
            <a:off x="1500188" y="0"/>
            <a:ext cx="5000625" cy="142875"/>
          </a:xfrm>
          <a:prstGeom prst="rect">
            <a:avLst/>
          </a:prstGeom>
          <a:solidFill>
            <a:srgbClr val="611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5813" y="642938"/>
            <a:ext cx="4254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86625" y="5786454"/>
            <a:ext cx="12858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hr-HR" sz="2500" i="1" kern="120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SzPct val="200000"/>
        <a:buFont typeface="Wingdings" pitchFamily="2" charset="2"/>
        <a:buChar char="§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Courier New" pitchFamily="49" charset="0"/>
        <a:buChar char="o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1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hr-HR" sz="1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skole.h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/>
          <p:nvPr/>
        </p:nvSpPr>
        <p:spPr>
          <a:xfrm>
            <a:off x="1507773" y="0"/>
            <a:ext cx="5143500" cy="6858000"/>
          </a:xfrm>
          <a:prstGeom prst="rect">
            <a:avLst/>
          </a:prstGeom>
          <a:solidFill>
            <a:srgbClr val="611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7500938" y="21431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>
                <a:solidFill>
                  <a:schemeClr val="bg1"/>
                </a:solidFill>
                <a:latin typeface="PI Architecture" pitchFamily="2" charset="-18"/>
              </a:rPr>
              <a:t>PROFIL</a:t>
            </a:r>
          </a:p>
        </p:txBody>
      </p:sp>
      <p:sp>
        <p:nvSpPr>
          <p:cNvPr id="12" name="Rounded Rectangle 10"/>
          <p:cNvSpPr/>
          <p:nvPr/>
        </p:nvSpPr>
        <p:spPr>
          <a:xfrm>
            <a:off x="357158" y="285728"/>
            <a:ext cx="5857875" cy="1000125"/>
          </a:xfrm>
          <a:prstGeom prst="roundRect">
            <a:avLst>
              <a:gd name="adj" fmla="val 4932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3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42860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63" y="2247900"/>
            <a:ext cx="4714875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bg1"/>
                </a:solidFill>
              </a:rPr>
              <a:t>Internet. </a:t>
            </a:r>
            <a:r>
              <a:rPr lang="hr-HR" sz="2400" b="1" dirty="0" err="1">
                <a:solidFill>
                  <a:schemeClr val="bg1"/>
                </a:solidFill>
              </a:rPr>
              <a:t>CARNet</a:t>
            </a:r>
            <a:r>
              <a:rPr lang="hr-HR" sz="2400" b="1" dirty="0">
                <a:solidFill>
                  <a:schemeClr val="bg1"/>
                </a:solidFill>
              </a:rPr>
              <a:t>.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71625" y="407972"/>
            <a:ext cx="5715000" cy="735013"/>
          </a:xfrm>
        </p:spPr>
        <p:txBody>
          <a:bodyPr/>
          <a:lstStyle/>
          <a:p>
            <a:r>
              <a:rPr lang="hr-HR" sz="2400" b="1" dirty="0"/>
              <a:t>INTERNET</a:t>
            </a:r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571480"/>
            <a:ext cx="4254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Sustav naziva domena DNS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IP adresa računala</a:t>
            </a:r>
          </a:p>
          <a:p>
            <a:pPr lvl="0"/>
            <a:r>
              <a:rPr lang="hr-HR" dirty="0"/>
              <a:t>simbolično ime računala</a:t>
            </a:r>
          </a:p>
          <a:p>
            <a:pPr lvl="0"/>
            <a:r>
              <a:rPr lang="hr-HR" dirty="0"/>
              <a:t>sustav naziva domena DNS - sustav kojim je omogućeno dodjeljivanje simboličnih imena računalima</a:t>
            </a:r>
          </a:p>
          <a:p>
            <a:r>
              <a:rPr lang="hr-HR" dirty="0"/>
              <a:t>DNS poslužitelji - računala na kojima se prevode simbolična imena u stvarne IP adrese</a:t>
            </a:r>
          </a:p>
          <a:p>
            <a:pPr lvl="0"/>
            <a:r>
              <a:rPr lang="hr-HR" dirty="0"/>
              <a:t>vršne domene: </a:t>
            </a:r>
            <a:r>
              <a:rPr lang="hr-HR" i="1" dirty="0" err="1"/>
              <a:t>com</a:t>
            </a:r>
            <a:r>
              <a:rPr lang="hr-HR" i="1" dirty="0"/>
              <a:t>, edu, hr, </a:t>
            </a:r>
            <a:r>
              <a:rPr lang="hr-HR" i="1" dirty="0" err="1"/>
              <a:t>org</a:t>
            </a:r>
            <a:r>
              <a:rPr lang="hr-HR" i="1" dirty="0"/>
              <a:t>, …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/>
              <a:t>Hijerarhija DNS poslužitelja</a:t>
            </a:r>
          </a:p>
        </p:txBody>
      </p:sp>
      <p:pic>
        <p:nvPicPr>
          <p:cNvPr id="5" name="Rezervirano mjesto sadržaja 4" descr="6-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428736"/>
            <a:ext cx="7041747" cy="3286148"/>
          </a:xfr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Povezivanje s internetom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trebamo imati:</a:t>
            </a:r>
          </a:p>
          <a:p>
            <a:pPr lvl="1"/>
            <a:r>
              <a:rPr lang="hr-HR" dirty="0"/>
              <a:t>računalo</a:t>
            </a:r>
            <a:endParaRPr lang="hr-HR" sz="1600" dirty="0"/>
          </a:p>
          <a:p>
            <a:pPr lvl="1"/>
            <a:r>
              <a:rPr lang="hr-HR" dirty="0"/>
              <a:t>uređaj za povezivanje</a:t>
            </a:r>
            <a:endParaRPr lang="hr-HR" sz="1600" dirty="0"/>
          </a:p>
          <a:p>
            <a:pPr lvl="1"/>
            <a:r>
              <a:rPr lang="hr-HR" dirty="0"/>
              <a:t>telefonsku liniju ili bežičnu mrežu u okolini na koju ćemo se spojiti</a:t>
            </a:r>
            <a:endParaRPr lang="hr-HR" sz="1600" dirty="0"/>
          </a:p>
          <a:p>
            <a:pPr lvl="1"/>
            <a:r>
              <a:rPr lang="hr-HR" dirty="0"/>
              <a:t>korisnički račun kod nekoga davatelja internetskih usluga</a:t>
            </a:r>
            <a:endParaRPr lang="hr-HR" sz="16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Povezivanje s internetom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75644" y="1822877"/>
            <a:ext cx="6900882" cy="4525963"/>
          </a:xfrm>
        </p:spPr>
        <p:txBody>
          <a:bodyPr/>
          <a:lstStyle/>
          <a:p>
            <a:r>
              <a:rPr lang="hr-HR" dirty="0"/>
              <a:t>ISDN (</a:t>
            </a:r>
            <a:r>
              <a:rPr lang="nl-NL" i="1" dirty="0"/>
              <a:t>Integrated Services Digital Network)</a:t>
            </a:r>
            <a:r>
              <a:rPr lang="hr-HR" dirty="0"/>
              <a:t> tehnologija je koja se koristi digitalnom telefonskom linijom (zastarjela tehnologija)</a:t>
            </a:r>
          </a:p>
          <a:p>
            <a:r>
              <a:rPr lang="hr-HR" dirty="0"/>
              <a:t>DSL (</a:t>
            </a:r>
            <a:r>
              <a:rPr lang="pt-BR" i="1" dirty="0"/>
              <a:t>Digital Subscriber Line</a:t>
            </a:r>
            <a:r>
              <a:rPr lang="hr-HR" i="1" dirty="0"/>
              <a:t>)</a:t>
            </a:r>
            <a:r>
              <a:rPr lang="hr-HR" dirty="0"/>
              <a:t> tehnologija je koja se koristi brzom telefonskom linijom za brzi prijenos podataka</a:t>
            </a:r>
          </a:p>
          <a:p>
            <a:r>
              <a:rPr lang="hr-HR" dirty="0"/>
              <a:t>ADSL (A je od </a:t>
            </a:r>
            <a:r>
              <a:rPr lang="hr-HR" i="1" dirty="0" err="1"/>
              <a:t>Asymmetric</a:t>
            </a:r>
            <a:r>
              <a:rPr lang="hr-HR" dirty="0"/>
              <a:t>) - brzina primanja podataka (</a:t>
            </a:r>
            <a:r>
              <a:rPr lang="hr-HR" i="1" dirty="0" err="1"/>
              <a:t>download</a:t>
            </a:r>
            <a:r>
              <a:rPr lang="hr-HR" dirty="0"/>
              <a:t>) nekoliko puta veća od brzine slanja podataka (</a:t>
            </a:r>
            <a:r>
              <a:rPr lang="hr-HR" i="1" dirty="0" err="1"/>
              <a:t>upload</a:t>
            </a:r>
            <a:r>
              <a:rPr lang="hr-HR" dirty="0"/>
              <a:t>)</a:t>
            </a:r>
          </a:p>
          <a:p>
            <a:r>
              <a:rPr lang="hr-HR" dirty="0"/>
              <a:t>bežični modem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Povezivanje s internetom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Davatelj internetskih usluga</a:t>
            </a:r>
            <a:endParaRPr lang="hr-HR" dirty="0"/>
          </a:p>
          <a:p>
            <a:pPr lvl="1"/>
            <a:r>
              <a:rPr lang="hr-HR" dirty="0"/>
              <a:t>tvrtka koja nudi mrežne usluge</a:t>
            </a:r>
          </a:p>
          <a:p>
            <a:pPr lvl="1"/>
            <a:r>
              <a:rPr lang="hr-HR" dirty="0"/>
              <a:t>daje korisničko ime i lozinku</a:t>
            </a:r>
          </a:p>
          <a:p>
            <a:r>
              <a:rPr lang="hr-HR" b="1" dirty="0" err="1"/>
              <a:t>CARNet</a:t>
            </a:r>
            <a:endParaRPr lang="hr-HR" dirty="0"/>
          </a:p>
          <a:p>
            <a:pPr lvl="1"/>
            <a:r>
              <a:rPr lang="hr-HR" dirty="0"/>
              <a:t>nekomercijalni davatelj usluga</a:t>
            </a:r>
          </a:p>
          <a:p>
            <a:pPr lvl="1"/>
            <a:r>
              <a:rPr lang="hr-HR" dirty="0"/>
              <a:t>učenicima, studentima i nastavnicima omogućuje pristup internetu po povoljnijim cijenama (dio cijene mora ostati jer se </a:t>
            </a:r>
            <a:r>
              <a:rPr lang="hr-HR" dirty="0" err="1"/>
              <a:t>CARNet</a:t>
            </a:r>
            <a:r>
              <a:rPr lang="hr-HR" dirty="0"/>
              <a:t> koristi infrastrukturom komercijalnih davatelja usluga)</a:t>
            </a:r>
          </a:p>
          <a:p>
            <a:pPr lvl="1"/>
            <a:r>
              <a:rPr lang="hr-HR" dirty="0"/>
              <a:t>daje elektronički identitet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Što </a:t>
            </a:r>
            <a:r>
              <a:rPr lang="hr-HR" b="1" dirty="0" err="1"/>
              <a:t>CARNet</a:t>
            </a:r>
            <a:r>
              <a:rPr lang="hr-HR" b="1" dirty="0"/>
              <a:t> nudi?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85918" y="2046309"/>
            <a:ext cx="6900882" cy="4525963"/>
          </a:xfrm>
        </p:spPr>
        <p:txBody>
          <a:bodyPr/>
          <a:lstStyle/>
          <a:p>
            <a:pPr lvl="0"/>
            <a:r>
              <a:rPr lang="hr-HR" dirty="0"/>
              <a:t>nacionalni portal za udaljeno učenje „Nikola Tesla“ s multimedijalnim lekcijama (https://lms.carnet.hr)</a:t>
            </a:r>
          </a:p>
          <a:p>
            <a:pPr lvl="0"/>
            <a:r>
              <a:rPr lang="hr-HR" dirty="0"/>
              <a:t>e-Knjižnica u kojoj možete čitati i pretraživati </a:t>
            </a:r>
            <a:r>
              <a:rPr lang="hr-HR" i="1" dirty="0"/>
              <a:t>on line</a:t>
            </a:r>
            <a:r>
              <a:rPr lang="hr-HR" dirty="0"/>
              <a:t> knjige i časopise (http://e-knjiznica.carnet.hr)</a:t>
            </a:r>
          </a:p>
          <a:p>
            <a:pPr lvl="0"/>
            <a:r>
              <a:rPr lang="hr-HR" dirty="0"/>
              <a:t>portal za škole koji donosi mnoštvo edukativnih tekstova i savjeta za ispunjavanje vašega slobodnog vremena te forum za komunikaciju s drugim učenicima i nastavnicima (</a:t>
            </a:r>
            <a:r>
              <a:rPr lang="hr-HR" dirty="0">
                <a:hlinkClick r:id="rId2"/>
              </a:rPr>
              <a:t>http://www.skole.hr</a:t>
            </a:r>
            <a:r>
              <a:rPr lang="hr-HR" dirty="0"/>
              <a:t>)</a:t>
            </a:r>
          </a:p>
          <a:p>
            <a:pPr lvl="0"/>
            <a:r>
              <a:rPr lang="hr-HR" dirty="0"/>
              <a:t>uporaba elektroničke pošte putem </a:t>
            </a:r>
            <a:r>
              <a:rPr lang="hr-HR" i="1" dirty="0"/>
              <a:t>weba</a:t>
            </a:r>
            <a:r>
              <a:rPr lang="hr-HR" dirty="0"/>
              <a:t> (https://webmail.skole.hr).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4062" t="15000" r="42708" b="40833"/>
          <a:stretch>
            <a:fillRect/>
          </a:stretch>
        </p:blipFill>
        <p:spPr bwMode="auto">
          <a:xfrm>
            <a:off x="5929322" y="0"/>
            <a:ext cx="3214678" cy="205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Što je internet?</a:t>
            </a:r>
          </a:p>
          <a:p>
            <a:pPr lvl="0"/>
            <a:r>
              <a:rPr lang="hr-HR" dirty="0"/>
              <a:t>Što je IP adresa računala?</a:t>
            </a:r>
          </a:p>
          <a:p>
            <a:pPr lvl="0"/>
            <a:r>
              <a:rPr lang="hr-HR" dirty="0"/>
              <a:t>Objasni osnovnu ideju paketnog prijenosa podataka.</a:t>
            </a:r>
          </a:p>
          <a:p>
            <a:pPr lvl="0"/>
            <a:r>
              <a:rPr lang="hr-HR" dirty="0"/>
              <a:t>Kako se uspostavlja veza između IP adrese i simbolične adrese računala?</a:t>
            </a:r>
          </a:p>
          <a:p>
            <a:pPr lvl="0"/>
            <a:r>
              <a:rPr lang="hr-HR" dirty="0"/>
              <a:t>Koja je organizacija u Hrvatskoj zadužena za raspodjelu i upravljanje domenama?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globalna mreža nastala međusobnim povezivanjem raznih računalnih mreža širom svijeta</a:t>
            </a:r>
          </a:p>
          <a:p>
            <a:pPr lvl="0"/>
            <a:r>
              <a:rPr lang="hr-HR" dirty="0"/>
              <a:t>nema vlasnika – vlasništvo postoji samo nad pojedinim mrežama, odnosno vezama između mreža</a:t>
            </a:r>
          </a:p>
          <a:p>
            <a:pPr lvl="0"/>
            <a:r>
              <a:rPr lang="hr-HR" dirty="0"/>
              <a:t>decentralizirana mreža  – ne postoji jedna uprava ili središnje tijelo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Kratka povijest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4480" y="1428736"/>
            <a:ext cx="6900882" cy="4525963"/>
          </a:xfrm>
        </p:spPr>
        <p:txBody>
          <a:bodyPr/>
          <a:lstStyle/>
          <a:p>
            <a:r>
              <a:rPr lang="hr-HR" dirty="0"/>
              <a:t>razvoj počinje sredinom šezdesetih godina 20. stoljeća kao eksperiment američkoga Ministarstva obrane</a:t>
            </a:r>
          </a:p>
          <a:p>
            <a:r>
              <a:rPr lang="hr-HR" dirty="0"/>
              <a:t>doba hladnoga rata i rastuće bojazni od mogućega nuklearnog udara</a:t>
            </a:r>
          </a:p>
          <a:p>
            <a:r>
              <a:rPr lang="hr-HR" dirty="0"/>
              <a:t>američko Ministarstvo obrane u suradnji s nekoliko američkih sveučilišta pokrenulo je projekt povezivanja udaljenih računala u decentralizirani sustav – </a:t>
            </a:r>
            <a:r>
              <a:rPr lang="hr-HR" dirty="0" err="1"/>
              <a:t>ARPANet</a:t>
            </a:r>
            <a:endParaRPr lang="hr-HR" dirty="0"/>
          </a:p>
          <a:p>
            <a:r>
              <a:rPr lang="hr-HR" dirty="0"/>
              <a:t>godine </a:t>
            </a:r>
            <a:r>
              <a:rPr lang="hr-HR" dirty="0" err="1"/>
              <a:t>1969</a:t>
            </a:r>
            <a:r>
              <a:rPr lang="hr-HR" dirty="0"/>
              <a:t>.  </a:t>
            </a:r>
            <a:r>
              <a:rPr lang="hr-HR" dirty="0" err="1"/>
              <a:t>ARPANet</a:t>
            </a:r>
            <a:r>
              <a:rPr lang="hr-HR" dirty="0"/>
              <a:t> (</a:t>
            </a:r>
            <a:r>
              <a:rPr lang="en-US" i="1" dirty="0"/>
              <a:t>Advanced Research Projects Agency Network</a:t>
            </a:r>
            <a:r>
              <a:rPr lang="hr-HR" dirty="0"/>
              <a:t>) povezuje prva četiri sveučilišta (Los Angeles, </a:t>
            </a:r>
            <a:r>
              <a:rPr lang="hr-HR" dirty="0" err="1"/>
              <a:t>Utah</a:t>
            </a:r>
            <a:r>
              <a:rPr lang="hr-HR" dirty="0"/>
              <a:t> u </a:t>
            </a:r>
            <a:r>
              <a:rPr lang="hr-HR" dirty="0" err="1"/>
              <a:t>Salt</a:t>
            </a:r>
            <a:r>
              <a:rPr lang="hr-HR" dirty="0"/>
              <a:t> Lake </a:t>
            </a:r>
            <a:r>
              <a:rPr lang="hr-HR" dirty="0" err="1"/>
              <a:t>Cityju</a:t>
            </a:r>
            <a:r>
              <a:rPr lang="hr-HR" dirty="0"/>
              <a:t>, </a:t>
            </a:r>
            <a:r>
              <a:rPr lang="hr-HR" dirty="0" err="1"/>
              <a:t>Stanford</a:t>
            </a:r>
            <a:r>
              <a:rPr lang="hr-HR" dirty="0"/>
              <a:t> i Santa Barbara) i time stvara početnu jezgru današnje globalne mreže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Kratka povijest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4480" y="1428736"/>
            <a:ext cx="6900882" cy="4525963"/>
          </a:xfrm>
        </p:spPr>
        <p:txBody>
          <a:bodyPr/>
          <a:lstStyle/>
          <a:p>
            <a:pPr lvl="0"/>
            <a:r>
              <a:rPr lang="hr-HR" dirty="0"/>
              <a:t>godine </a:t>
            </a:r>
            <a:r>
              <a:rPr lang="hr-HR" dirty="0" err="1"/>
              <a:t>1972</a:t>
            </a:r>
            <a:r>
              <a:rPr lang="hr-HR" dirty="0"/>
              <a:t>. poslana je prva elektronička pošiljka (prvi je put korišten znak @ u elektroničkoj adresi iako je tek kasnih osamdesetih postao svjetski korišten standard)</a:t>
            </a:r>
          </a:p>
          <a:p>
            <a:pPr lvl="0"/>
            <a:r>
              <a:rPr lang="hr-HR" dirty="0"/>
              <a:t>godine </a:t>
            </a:r>
            <a:r>
              <a:rPr lang="hr-HR" dirty="0" err="1"/>
              <a:t>1973</a:t>
            </a:r>
            <a:r>
              <a:rPr lang="hr-HR" dirty="0"/>
              <a:t>. na </a:t>
            </a:r>
            <a:r>
              <a:rPr lang="hr-HR" dirty="0" err="1"/>
              <a:t>Havajima</a:t>
            </a:r>
            <a:r>
              <a:rPr lang="hr-HR" dirty="0"/>
              <a:t> sedam računala na četiri otoka povezano je u mrežu koja se koristila </a:t>
            </a:r>
            <a:r>
              <a:rPr lang="hr-HR" dirty="0" err="1"/>
              <a:t>radiokanalima</a:t>
            </a:r>
            <a:r>
              <a:rPr lang="hr-HR" dirty="0"/>
              <a:t> za komunikaciju – </a:t>
            </a:r>
            <a:r>
              <a:rPr lang="hr-HR" dirty="0" err="1"/>
              <a:t>PRNet</a:t>
            </a:r>
            <a:r>
              <a:rPr lang="hr-HR" dirty="0"/>
              <a:t> (smatramo je prvom uspješnom bežičnom vezom za prijenos podataka)</a:t>
            </a:r>
          </a:p>
          <a:p>
            <a:pPr lvl="0"/>
            <a:r>
              <a:rPr lang="hr-HR" dirty="0"/>
              <a:t>godine </a:t>
            </a:r>
            <a:r>
              <a:rPr lang="hr-HR" dirty="0" err="1"/>
              <a:t>1973</a:t>
            </a:r>
            <a:r>
              <a:rPr lang="hr-HR" dirty="0"/>
              <a:t>. satelitskom su vezom povezana računala na sveučilištima u Londonu i </a:t>
            </a:r>
            <a:r>
              <a:rPr lang="hr-HR" dirty="0" err="1"/>
              <a:t>Havajima</a:t>
            </a:r>
            <a:r>
              <a:rPr lang="hr-HR" dirty="0"/>
              <a:t> (početak </a:t>
            </a:r>
            <a:r>
              <a:rPr lang="hr-HR" dirty="0" err="1"/>
              <a:t>SATNet</a:t>
            </a:r>
            <a:r>
              <a:rPr lang="hr-HR" dirty="0"/>
              <a:t> mreže)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Kratka povijest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4480" y="1428736"/>
            <a:ext cx="6900882" cy="4525963"/>
          </a:xfrm>
        </p:spPr>
        <p:txBody>
          <a:bodyPr/>
          <a:lstStyle/>
          <a:p>
            <a:r>
              <a:rPr lang="hr-HR" dirty="0"/>
              <a:t>godine 1974. predstavljen je TCP/IP protokol koji omogućuje povezivanje različitih tipova računalnih mreža i </a:t>
            </a:r>
            <a:r>
              <a:rPr lang="hr-HR" dirty="0" err="1"/>
              <a:t>Ethernet</a:t>
            </a:r>
            <a:r>
              <a:rPr lang="hr-HR" dirty="0"/>
              <a:t>, standard za povezivanje lokalnih mreža</a:t>
            </a:r>
          </a:p>
          <a:p>
            <a:r>
              <a:rPr lang="hr-HR" dirty="0"/>
              <a:t>protokoli su pravila za prijenos podataka u mreži</a:t>
            </a:r>
          </a:p>
          <a:p>
            <a:pPr lvl="0"/>
            <a:r>
              <a:rPr lang="hr-HR" dirty="0"/>
              <a:t>godine </a:t>
            </a:r>
            <a:r>
              <a:rPr lang="hr-HR" dirty="0" err="1"/>
              <a:t>1977</a:t>
            </a:r>
            <a:r>
              <a:rPr lang="hr-HR" dirty="0"/>
              <a:t>. demonstrirano je povezivanje različitih vrsta mreža – povezane su </a:t>
            </a:r>
            <a:r>
              <a:rPr lang="hr-HR" dirty="0" err="1"/>
              <a:t>ARPANet</a:t>
            </a:r>
            <a:r>
              <a:rPr lang="hr-HR" dirty="0"/>
              <a:t>, </a:t>
            </a:r>
            <a:r>
              <a:rPr lang="hr-HR" dirty="0" err="1"/>
              <a:t>PRNet</a:t>
            </a:r>
            <a:r>
              <a:rPr lang="hr-HR" dirty="0"/>
              <a:t> i </a:t>
            </a:r>
            <a:r>
              <a:rPr lang="hr-HR" dirty="0" err="1"/>
              <a:t>SATNet</a:t>
            </a:r>
            <a:endParaRPr lang="hr-HR" dirty="0"/>
          </a:p>
          <a:p>
            <a:pPr lvl="0"/>
            <a:r>
              <a:rPr lang="hr-HR" dirty="0"/>
              <a:t>godine </a:t>
            </a:r>
            <a:r>
              <a:rPr lang="hr-HR" dirty="0" err="1"/>
              <a:t>1989</a:t>
            </a:r>
            <a:r>
              <a:rPr lang="hr-HR" dirty="0"/>
              <a:t>. </a:t>
            </a:r>
            <a:r>
              <a:rPr lang="en-US" dirty="0"/>
              <a:t>Tim </a:t>
            </a:r>
            <a:r>
              <a:rPr lang="en-US" dirty="0" err="1"/>
              <a:t>Berners</a:t>
            </a:r>
            <a:r>
              <a:rPr lang="en-US" dirty="0"/>
              <a:t> Lee</a:t>
            </a:r>
            <a:r>
              <a:rPr lang="hr-HR" dirty="0"/>
              <a:t> predlaže nov način pristupa podacima s pomoću </a:t>
            </a:r>
            <a:r>
              <a:rPr lang="hr-HR" dirty="0" err="1"/>
              <a:t>hipertekstualnih</a:t>
            </a:r>
            <a:r>
              <a:rPr lang="hr-HR" dirty="0"/>
              <a:t> dokumenata – rođen je WWW (</a:t>
            </a:r>
            <a:r>
              <a:rPr lang="hr-HR" i="1" dirty="0"/>
              <a:t>World Wide Web</a:t>
            </a:r>
            <a:r>
              <a:rPr lang="hr-HR" dirty="0"/>
              <a:t>), novi internetski servis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Kratka povijest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4480" y="1428736"/>
            <a:ext cx="6900882" cy="4525963"/>
          </a:xfrm>
        </p:spPr>
        <p:txBody>
          <a:bodyPr/>
          <a:lstStyle/>
          <a:p>
            <a:r>
              <a:rPr lang="hr-HR" dirty="0"/>
              <a:t>godine </a:t>
            </a:r>
            <a:r>
              <a:rPr lang="hr-HR" dirty="0" err="1"/>
              <a:t>1991</a:t>
            </a:r>
            <a:r>
              <a:rPr lang="hr-HR" dirty="0"/>
              <a:t>. osnovana je hrvatska akademska i istraživačka mreža </a:t>
            </a:r>
            <a:r>
              <a:rPr lang="hr-HR" dirty="0" err="1"/>
              <a:t>CARNet</a:t>
            </a:r>
            <a:r>
              <a:rPr lang="hr-HR" dirty="0"/>
              <a:t> kao projekt Ministarstva znanosti i tehnologije Republike Hrvatske</a:t>
            </a:r>
          </a:p>
          <a:p>
            <a:pPr lvl="0"/>
            <a:r>
              <a:rPr lang="hr-HR" dirty="0"/>
              <a:t>godine </a:t>
            </a:r>
            <a:r>
              <a:rPr lang="hr-HR" dirty="0" err="1"/>
              <a:t>1992</a:t>
            </a:r>
            <a:r>
              <a:rPr lang="hr-HR" dirty="0"/>
              <a:t>. </a:t>
            </a:r>
            <a:r>
              <a:rPr lang="hr-HR" dirty="0" err="1"/>
              <a:t>CARNet</a:t>
            </a:r>
            <a:r>
              <a:rPr lang="hr-HR" dirty="0"/>
              <a:t> se povezuje s internetom</a:t>
            </a:r>
          </a:p>
          <a:p>
            <a:pPr lvl="0"/>
            <a:r>
              <a:rPr lang="hr-HR" dirty="0"/>
              <a:t>godine </a:t>
            </a:r>
            <a:r>
              <a:rPr lang="hr-HR" dirty="0" err="1"/>
              <a:t>1992</a:t>
            </a:r>
            <a:r>
              <a:rPr lang="hr-HR" dirty="0"/>
              <a:t>. predstavljen je </a:t>
            </a:r>
            <a:r>
              <a:rPr lang="hr-HR" dirty="0" err="1"/>
              <a:t>Mosaic</a:t>
            </a:r>
            <a:r>
              <a:rPr lang="hr-HR" dirty="0"/>
              <a:t>, prvi </a:t>
            </a:r>
            <a:r>
              <a:rPr lang="hr-HR" i="1" dirty="0"/>
              <a:t>web-</a:t>
            </a:r>
            <a:r>
              <a:rPr lang="hr-HR" dirty="0"/>
              <a:t>preglednik koji se koristi grafičkim sučeljem</a:t>
            </a:r>
          </a:p>
          <a:p>
            <a:pPr lvl="0"/>
            <a:endParaRPr lang="hr-HR" dirty="0"/>
          </a:p>
          <a:p>
            <a:pPr lvl="0"/>
            <a:endParaRPr lang="hr-HR" dirty="0"/>
          </a:p>
          <a:p>
            <a:pPr lvl="0"/>
            <a:r>
              <a:rPr lang="hr-HR" dirty="0"/>
              <a:t>godine </a:t>
            </a:r>
            <a:r>
              <a:rPr lang="hr-HR" dirty="0" err="1"/>
              <a:t>1993</a:t>
            </a:r>
            <a:r>
              <a:rPr lang="hr-HR" dirty="0"/>
              <a:t>. dobivena je vršna </a:t>
            </a:r>
            <a:r>
              <a:rPr lang="hr-HR" dirty="0" err="1"/>
              <a:t>.hr</a:t>
            </a:r>
            <a:r>
              <a:rPr lang="hr-HR" dirty="0"/>
              <a:t> domena za Hrvatsku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pic>
        <p:nvPicPr>
          <p:cNvPr id="3074" name="Slika 8" descr="http://www.ibiblio.org/pioneers/images/pics/mosa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714752"/>
            <a:ext cx="272256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Organizacija interneta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7356" y="1500174"/>
            <a:ext cx="6900882" cy="4525963"/>
          </a:xfrm>
        </p:spPr>
        <p:txBody>
          <a:bodyPr/>
          <a:lstStyle/>
          <a:p>
            <a:r>
              <a:rPr lang="hr-HR" dirty="0"/>
              <a:t>međusobno povezani regionalni čvorovi (</a:t>
            </a:r>
            <a:r>
              <a:rPr lang="hr-HR" i="1" dirty="0" err="1"/>
              <a:t>host</a:t>
            </a:r>
            <a:r>
              <a:rPr lang="hr-HR" dirty="0"/>
              <a:t>)</a:t>
            </a:r>
          </a:p>
          <a:p>
            <a:r>
              <a:rPr lang="hr-HR" dirty="0"/>
              <a:t>svaka je manja mreža povezana s najbližim čvorom</a:t>
            </a:r>
          </a:p>
          <a:p>
            <a:pPr lvl="0"/>
            <a:r>
              <a:rPr lang="hr-HR" dirty="0"/>
              <a:t>TCP/IP protokol – podržava sve vrste podataka koje danas razmjenjujemo (elektroničku poštu, prijenos datoteka, telefoniju, audio i videosignale, hipertekst itd.)</a:t>
            </a:r>
          </a:p>
          <a:p>
            <a:pPr lvl="0"/>
            <a:r>
              <a:rPr lang="hr-HR" dirty="0"/>
              <a:t>paketni prijenos podataka</a:t>
            </a:r>
          </a:p>
          <a:p>
            <a:pPr lvl="0"/>
            <a:r>
              <a:rPr lang="hr-HR" dirty="0"/>
              <a:t>svaki paket sadrži odredišnu adresu, izvorišnu adresu te slijedni broj paketa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Organizacija interneta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paketi putuju raznim putovima </a:t>
            </a:r>
          </a:p>
          <a:p>
            <a:r>
              <a:rPr lang="hr-HR" dirty="0"/>
              <a:t>dolaze do čvorova u kojima se donosi odluka kojim će putem nastaviti - izbor puta ovisi o trenutačnoj zagušenosti i propusnosti pojedinih veza</a:t>
            </a:r>
          </a:p>
          <a:p>
            <a:r>
              <a:rPr lang="hr-HR" dirty="0"/>
              <a:t>neki paketi mogu biti i izgubljeni ili uništeni tijekom prijenosa</a:t>
            </a:r>
          </a:p>
          <a:p>
            <a:r>
              <a:rPr lang="hr-HR" dirty="0"/>
              <a:t>slijedni je broj nužan kako bi se primljeni paketi na odredištu mogli poredati u ispravnom redoslijedu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Uloga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poslužitelji - javno dostupna računala, trajno povezana u internetsku mrežu, imaju fiksne IP adrese</a:t>
            </a:r>
          </a:p>
          <a:p>
            <a:pPr lvl="0"/>
            <a:r>
              <a:rPr lang="hr-HR" dirty="0"/>
              <a:t>korisnici - dinamički dobivaju adresu spajanjem s internetom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2050" name="Slik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000372"/>
            <a:ext cx="315201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81&quot;&gt;&lt;property id=&quot;20148&quot; value=&quot;5&quot;/&gt;&lt;property id=&quot;20300&quot; value=&quot;Slide 4 - &amp;quot;NASLOV CJELINE&amp;quot;&quot;/&gt;&lt;property id=&quot;20307&quot; value=&quot;262&quot;/&gt;&lt;/object&gt;&lt;object type=&quot;3&quot; unique_id=&quot;10210&quot;&gt;&lt;property id=&quot;20148&quot; value=&quot;5&quot;/&gt;&lt;property id=&quot;20300&quot; value=&quot;Slide 5 - &amp;quot;Podnaslov cjeline&amp;quot;&quot;/&gt;&lt;property id=&quot;20307&quot; value=&quot;271&quot;/&gt;&lt;/object&gt;&lt;object type=&quot;3&quot; unique_id=&quot;10289&quot;&gt;&lt;property id=&quot;20148&quot; value=&quot;5&quot;/&gt;&lt;property id=&quot;20300&quot; value=&quot;Slide 2 - &amp;quot;NASLOV CJELINE&amp;quot;&quot;/&gt;&lt;property id=&quot;20307&quot; value=&quot;273&quot;/&gt;&lt;/object&gt;&lt;object type=&quot;3&quot; unique_id=&quot;10290&quot;&gt;&lt;property id=&quot;20148&quot; value=&quot;5&quot;/&gt;&lt;property id=&quot;20300&quot; value=&quot;Slide 3 - &amp;quot;Podnaslov cjeline&amp;quot;&quot;/&gt;&lt;property id=&quot;20307&quot; value=&quot;275&quot;/&gt;&lt;/object&gt;&lt;object type=&quot;3&quot; unique_id=&quot;10291&quot;&gt;&lt;property id=&quot;20148&quot; value=&quot;5&quot;/&gt;&lt;property id=&quot;20300&quot; value=&quot;Slide 6 - &amp;quot;NASLOV CJELINE&amp;quot;&quot;/&gt;&lt;property id=&quot;20307&quot; value=&quot;274&quot;/&gt;&lt;/object&gt;&lt;object type=&quot;3&quot; unique_id=&quot;10314&quot;&gt;&lt;property id=&quot;20148&quot; value=&quot;5&quot;/&gt;&lt;property id=&quot;20300&quot; value=&quot;Slide 7 - &amp;quot;Podnaslov cjeline&amp;quot;&quot;/&gt;&lt;property id=&quot;20307&quot; value=&quot;276&quot;/&gt;&lt;/object&gt;&lt;object type=&quot;3&quot; unique_id=&quot;10315&quot;&gt;&lt;property id=&quot;20148&quot; value=&quot;5&quot;/&gt;&lt;property id=&quot;20300&quot; value=&quot;Slide 8 - &amp;quot;NASLOV CJELINE&amp;quot;&quot;/&gt;&lt;property id=&quot;20307&quot; value=&quot;277&quot;/&gt;&lt;/object&gt;&lt;object type=&quot;3&quot; unique_id=&quot;10316&quot;&gt;&lt;property id=&quot;20148&quot; value=&quot;5&quot;/&gt;&lt;property id=&quot;20300&quot; value=&quot;Slide 9 - &amp;quot;Podnaslov cjeline&amp;quot;&quot;/&gt;&lt;property id=&quot;20307&quot; value=&quot;278&quot;/&gt;&lt;/object&gt;&lt;object type=&quot;3&quot; unique_id=&quot;10317&quot;&gt;&lt;property id=&quot;20148&quot; value=&quot;5&quot;/&gt;&lt;property id=&quot;20300&quot; value=&quot;Slide 10 - &amp;quot;NASLOV CJELINE&amp;quot;&quot;/&gt;&lt;property id=&quot;20307&quot; value=&quot;279&quot;/&gt;&lt;/object&gt;&lt;object type=&quot;3&quot; unique_id=&quot;10318&quot;&gt;&lt;property id=&quot;20148&quot; value=&quot;5&quot;/&gt;&lt;property id=&quot;20300&quot; value=&quot;Slide 11 - &amp;quot;Podnaslov cjeline&amp;quot;&quot;/&gt;&lt;property id=&quot;20307&quot; value=&quot;280&quot;/&gt;&lt;/object&gt;&lt;object type=&quot;3&quot; unique_id=&quot;10319&quot;&gt;&lt;property id=&quot;20148&quot; value=&quot;5&quot;/&gt;&lt;property id=&quot;20300&quot; value=&quot;Slide 12 - &amp;quot;NASLOV CJELINE&amp;quot;&quot;/&gt;&lt;property id=&quot;20307&quot; value=&quot;281&quot;/&gt;&lt;/object&gt;&lt;object type=&quot;3&quot; unique_id=&quot;10320&quot;&gt;&lt;property id=&quot;20148&quot; value=&quot;5&quot;/&gt;&lt;property id=&quot;20300&quot; value=&quot;Slide 13 - &amp;quot;Podnaslov cjeline&amp;quot;&quot;/&gt;&lt;property id=&quot;20307&quot; value=&quot;282&quot;/&gt;&lt;/object&gt;&lt;object type=&quot;3&quot; unique_id=&quot;10321&quot;&gt;&lt;property id=&quot;20148&quot; value=&quot;5&quot;/&gt;&lt;property id=&quot;20300&quot; value=&quot;Slide 14 - &amp;quot;NASLOV CJELINE&amp;quot;&quot;/&gt;&lt;property id=&quot;20307&quot; value=&quot;283&quot;/&gt;&lt;/object&gt;&lt;object type=&quot;3&quot; unique_id=&quot;10322&quot;&gt;&lt;property id=&quot;20148&quot; value=&quot;5&quot;/&gt;&lt;property id=&quot;20300&quot; value=&quot;Slide 15 - &amp;quot;Podnaslov cjeline&amp;quot;&quot;/&gt;&lt;property id=&quot;20307&quot; value=&quot;284&quot;/&gt;&lt;/object&gt;&lt;object type=&quot;3&quot; unique_id=&quot;10323&quot;&gt;&lt;property id=&quot;20148&quot; value=&quot;5&quot;/&gt;&lt;property id=&quot;20300&quot; value=&quot;Slide 16 - &amp;quot;NASLOV CJELINE&amp;quot;&quot;/&gt;&lt;property id=&quot;20307&quot; value=&quot;285&quot;/&gt;&lt;/object&gt;&lt;object type=&quot;3&quot; unique_id=&quot;10324&quot;&gt;&lt;property id=&quot;20148&quot; value=&quot;5&quot;/&gt;&lt;property id=&quot;20300&quot; value=&quot;Slide 17 - &amp;quot;Podnaslov cjeline&amp;quot;&quot;/&gt;&lt;property id=&quot;20307&quot; value=&quot;286&quot;/&gt;&lt;/object&gt;&lt;object type=&quot;3&quot; unique_id=&quot;10325&quot;&gt;&lt;property id=&quot;20148&quot; value=&quot;5&quot;/&gt;&lt;property id=&quot;20300&quot; value=&quot;Slide 19 - &amp;quot;Podnaslov cjeline&amp;quot;&quot;/&gt;&lt;property id=&quot;20307&quot; value=&quot;288&quot;/&gt;&lt;/object&gt;&lt;object type=&quot;3&quot; unique_id=&quot;10326&quot;&gt;&lt;property id=&quot;20148&quot; value=&quot;5&quot;/&gt;&lt;property id=&quot;20300&quot; value=&quot;Slide 18 - &amp;quot;NASLOV CJELINE&amp;quot;&quot;/&gt;&lt;property id=&quot;20307&quot; value=&quot;287&quot;/&gt;&lt;/object&gt;&lt;object type=&quot;3&quot; unique_id=&quot;10444&quot;&gt;&lt;property id=&quot;20148&quot; value=&quot;5&quot;/&gt;&lt;property id=&quot;20300&quot; value=&quot;Slide 20 - &amp;quot;NASLOV CJELINE&amp;quot;&quot;/&gt;&lt;property id=&quot;20307&quot; value=&quot;289&quot;/&gt;&lt;/object&gt;&lt;object type=&quot;3&quot; unique_id=&quot;10445&quot;&gt;&lt;property id=&quot;20148&quot; value=&quot;5&quot;/&gt;&lt;property id=&quot;20300&quot; value=&quot;Slide 21 - &amp;quot;Podnaslov cjeline&amp;quot;&quot;/&gt;&lt;property id=&quot;20307&quot; value=&quot;290&quot;/&gt;&lt;/object&gt;&lt;object type=&quot;3&quot; unique_id=&quot;10546&quot;&gt;&lt;property id=&quot;20148&quot; value=&quot;5&quot;/&gt;&lt;property id=&quot;20300&quot; value=&quot;Slide 22 - &amp;quot;NASLOV CJELINE&amp;quot;&quot;/&gt;&lt;property id=&quot;20307&quot; value=&quot;291&quot;/&gt;&lt;/object&gt;&lt;object type=&quot;3&quot; unique_id=&quot;10547&quot;&gt;&lt;property id=&quot;20148&quot; value=&quot;5&quot;/&gt;&lt;property id=&quot;20300&quot; value=&quot;Slide 23 - &amp;quot;Podnaslov cjeline&amp;quot;&quot;/&gt;&lt;property id=&quot;20307&quot; value=&quot;292&quot;/&gt;&lt;/object&gt;&lt;object type=&quot;3&quot; unique_id=&quot;10656&quot;&gt;&lt;property id=&quot;20148&quot; value=&quot;5&quot;/&gt;&lt;property id=&quot;20300&quot; value=&quot;Slide 24 - &amp;quot;NASLOV CJELINE&amp;quot;&quot;/&gt;&lt;property id=&quot;20307&quot; value=&quot;293&quot;/&gt;&lt;/object&gt;&lt;object type=&quot;3&quot; unique_id=&quot;10657&quot;&gt;&lt;property id=&quot;20148&quot; value=&quot;5&quot;/&gt;&lt;property id=&quot;20300&quot; value=&quot;Slide 25 - &amp;quot;Podnaslov cjeline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dloge za 6. poglavl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Podloge za 6. poglavlje</Template>
  <TotalTime>135</TotalTime>
  <Words>824</Words>
  <Application>Microsoft Office PowerPoint</Application>
  <PresentationFormat>Prikaz na zaslonu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PI Architecture</vt:lpstr>
      <vt:lpstr>Wingdings</vt:lpstr>
      <vt:lpstr>Podloge za 6. poglavlje</vt:lpstr>
      <vt:lpstr>INTERNET</vt:lpstr>
      <vt:lpstr>Internet</vt:lpstr>
      <vt:lpstr>Kratka povijest</vt:lpstr>
      <vt:lpstr>Kratka povijest</vt:lpstr>
      <vt:lpstr>Kratka povijest</vt:lpstr>
      <vt:lpstr>Kratka povijest</vt:lpstr>
      <vt:lpstr>Organizacija interneta</vt:lpstr>
      <vt:lpstr>Organizacija interneta</vt:lpstr>
      <vt:lpstr>Uloga računala</vt:lpstr>
      <vt:lpstr>Sustav naziva domena DNS</vt:lpstr>
      <vt:lpstr>Hijerarhija DNS poslužitelja</vt:lpstr>
      <vt:lpstr>Povezivanje s internetom</vt:lpstr>
      <vt:lpstr>Povezivanje s internetom</vt:lpstr>
      <vt:lpstr>Povezivanje s internetom</vt:lpstr>
      <vt:lpstr>Što CARNet nudi?</vt:lpstr>
      <vt:lpstr>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prof</dc:creator>
  <cp:lastModifiedBy>admin</cp:lastModifiedBy>
  <cp:revision>20</cp:revision>
  <dcterms:created xsi:type="dcterms:W3CDTF">2010-04-25T14:28:36Z</dcterms:created>
  <dcterms:modified xsi:type="dcterms:W3CDTF">2018-01-21T19:45:35Z</dcterms:modified>
</cp:coreProperties>
</file>